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825" r:id="rId2"/>
    <p:sldId id="999" r:id="rId3"/>
    <p:sldId id="2210" r:id="rId4"/>
    <p:sldId id="2251" r:id="rId5"/>
    <p:sldId id="2252" r:id="rId6"/>
    <p:sldId id="2211" r:id="rId7"/>
    <p:sldId id="2212" r:id="rId8"/>
    <p:sldId id="2213" r:id="rId9"/>
    <p:sldId id="2253" r:id="rId10"/>
    <p:sldId id="2217" r:id="rId11"/>
    <p:sldId id="2218" r:id="rId12"/>
    <p:sldId id="2214" r:id="rId13"/>
    <p:sldId id="2215" r:id="rId14"/>
    <p:sldId id="2216" r:id="rId15"/>
    <p:sldId id="2219" r:id="rId16"/>
    <p:sldId id="2220" r:id="rId17"/>
    <p:sldId id="2221" r:id="rId18"/>
    <p:sldId id="2222" r:id="rId19"/>
    <p:sldId id="2223" r:id="rId20"/>
    <p:sldId id="2224" r:id="rId21"/>
    <p:sldId id="2225" r:id="rId22"/>
    <p:sldId id="2226" r:id="rId23"/>
    <p:sldId id="2227" r:id="rId24"/>
    <p:sldId id="2228" r:id="rId25"/>
    <p:sldId id="2229" r:id="rId26"/>
    <p:sldId id="2230" r:id="rId27"/>
    <p:sldId id="2254" r:id="rId28"/>
    <p:sldId id="2255" r:id="rId29"/>
    <p:sldId id="2256" r:id="rId30"/>
    <p:sldId id="2257" r:id="rId31"/>
    <p:sldId id="2258" r:id="rId32"/>
    <p:sldId id="2259" r:id="rId33"/>
    <p:sldId id="2232" r:id="rId34"/>
    <p:sldId id="2233" r:id="rId35"/>
    <p:sldId id="2234" r:id="rId36"/>
    <p:sldId id="2235" r:id="rId37"/>
    <p:sldId id="2236" r:id="rId38"/>
    <p:sldId id="2237" r:id="rId39"/>
    <p:sldId id="2238" r:id="rId40"/>
    <p:sldId id="2239" r:id="rId41"/>
    <p:sldId id="2240" r:id="rId42"/>
    <p:sldId id="2241" r:id="rId43"/>
    <p:sldId id="2242" r:id="rId44"/>
    <p:sldId id="2243" r:id="rId45"/>
    <p:sldId id="2244" r:id="rId46"/>
    <p:sldId id="2245" r:id="rId47"/>
    <p:sldId id="2246" r:id="rId48"/>
    <p:sldId id="2247" r:id="rId49"/>
    <p:sldId id="2248" r:id="rId50"/>
    <p:sldId id="2249"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varScale="1">
        <p:scale>
          <a:sx n="83" d="100"/>
          <a:sy n="83" d="100"/>
        </p:scale>
        <p:origin x="84" y="192"/>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2014/10/18</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23318764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3299847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יהוה</a:t>
            </a:r>
            <a:r>
              <a:rPr lang="en-ZA" dirty="0" smtClean="0"/>
              <a:t> REVEALED</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solidFill>
                  <a:srgbClr val="002060"/>
                </a:solidFill>
              </a:rPr>
              <a:t>RAV ELHANAN SAMET:  El </a:t>
            </a:r>
            <a:r>
              <a:rPr lang="en-ZA" sz="2400" dirty="0">
                <a:solidFill>
                  <a:srgbClr val="002060"/>
                </a:solidFill>
              </a:rPr>
              <a:t>Shaddai guarantees </a:t>
            </a:r>
            <a:r>
              <a:rPr lang="en-ZA" sz="2400" dirty="0" smtClean="0">
                <a:solidFill>
                  <a:srgbClr val="002060"/>
                </a:solidFill>
              </a:rPr>
              <a:t>descendants </a:t>
            </a:r>
            <a:r>
              <a:rPr lang="en-ZA" sz="2400" dirty="0">
                <a:solidFill>
                  <a:srgbClr val="002060"/>
                </a:solidFill>
              </a:rPr>
              <a:t>to the patriarchs: </a:t>
            </a:r>
            <a:endParaRPr lang="en-ZA" sz="2400" dirty="0" smtClean="0">
              <a:solidFill>
                <a:srgbClr val="002060"/>
              </a:solidFill>
            </a:endParaRPr>
          </a:p>
          <a:p>
            <a:pPr marL="342900" indent="-342900">
              <a:buFont typeface="Arial" panose="020B0604020202020204" pitchFamily="34" charset="0"/>
              <a:buChar char="•"/>
            </a:pPr>
            <a:r>
              <a:rPr lang="en-ZA" sz="2400" i="1" dirty="0" smtClean="0">
                <a:solidFill>
                  <a:srgbClr val="004821"/>
                </a:solidFill>
              </a:rPr>
              <a:t>.. </a:t>
            </a:r>
            <a:r>
              <a:rPr lang="he-IL" sz="2400" i="1" dirty="0" smtClean="0">
                <a:solidFill>
                  <a:srgbClr val="004821"/>
                </a:solidFill>
              </a:rPr>
              <a:t>יהוה</a:t>
            </a:r>
            <a:r>
              <a:rPr lang="en-ZA" sz="2400" i="1" dirty="0" smtClean="0">
                <a:solidFill>
                  <a:srgbClr val="004821"/>
                </a:solidFill>
              </a:rPr>
              <a:t> </a:t>
            </a:r>
            <a:r>
              <a:rPr lang="en-ZA" sz="2400" i="1" dirty="0">
                <a:solidFill>
                  <a:srgbClr val="004821"/>
                </a:solidFill>
              </a:rPr>
              <a:t>appeared to </a:t>
            </a:r>
            <a:r>
              <a:rPr lang="en-ZA" sz="2400" i="1" dirty="0" err="1">
                <a:solidFill>
                  <a:srgbClr val="004821"/>
                </a:solidFill>
              </a:rPr>
              <a:t>Aḇram</a:t>
            </a:r>
            <a:r>
              <a:rPr lang="en-ZA" sz="2400" i="1" dirty="0">
                <a:solidFill>
                  <a:srgbClr val="004821"/>
                </a:solidFill>
              </a:rPr>
              <a:t> and said to him, “I am Ěl Shaddai – walk before Me and be </a:t>
            </a:r>
            <a:r>
              <a:rPr lang="en-ZA" sz="2400" i="1" dirty="0" smtClean="0">
                <a:solidFill>
                  <a:srgbClr val="004821"/>
                </a:solidFill>
              </a:rPr>
              <a:t>perfect. “</a:t>
            </a:r>
            <a:r>
              <a:rPr lang="en-ZA" sz="2400" i="1" dirty="0">
                <a:solidFill>
                  <a:srgbClr val="004821"/>
                </a:solidFill>
              </a:rPr>
              <a:t>And I give My covenant between Me and you, and shall greatly increase you.” </a:t>
            </a:r>
            <a:r>
              <a:rPr lang="en-US" sz="2400" b="1" i="1" dirty="0" smtClean="0">
                <a:solidFill>
                  <a:srgbClr val="004821"/>
                </a:solidFill>
              </a:rPr>
              <a:t>(</a:t>
            </a:r>
            <a:r>
              <a:rPr lang="en-US" sz="2400" b="1" i="1" dirty="0">
                <a:solidFill>
                  <a:srgbClr val="004821"/>
                </a:solidFill>
              </a:rPr>
              <a:t>Genesis 17:1-2)</a:t>
            </a:r>
          </a:p>
          <a:p>
            <a:pPr marL="342900" indent="-342900">
              <a:buFont typeface="Arial" panose="020B0604020202020204" pitchFamily="34" charset="0"/>
              <a:buChar char="•"/>
            </a:pPr>
            <a:r>
              <a:rPr lang="en-ZA" sz="2400" dirty="0" smtClean="0"/>
              <a:t>To Jacob: </a:t>
            </a:r>
            <a:r>
              <a:rPr lang="en-ZA" sz="2400" i="1" dirty="0" smtClean="0">
                <a:solidFill>
                  <a:srgbClr val="004821"/>
                </a:solidFill>
              </a:rPr>
              <a:t>And </a:t>
            </a:r>
            <a:r>
              <a:rPr lang="en-ZA" sz="2400" i="1" dirty="0">
                <a:solidFill>
                  <a:srgbClr val="004821"/>
                </a:solidFill>
              </a:rPr>
              <a:t>Elohim said to him, “I am Ěl Shaddai. Bear fruit and increase, a nation and a company of nations shall be from you, and sovereigns come from your body. </a:t>
            </a:r>
            <a:r>
              <a:rPr lang="en-ZA" sz="2400" b="1" i="1" dirty="0" smtClean="0">
                <a:solidFill>
                  <a:srgbClr val="004821"/>
                </a:solidFill>
              </a:rPr>
              <a:t>(</a:t>
            </a:r>
            <a:r>
              <a:rPr lang="en-ZA" sz="2400" b="1" i="1" dirty="0">
                <a:solidFill>
                  <a:srgbClr val="004821"/>
                </a:solidFill>
              </a:rPr>
              <a:t>Genesis 35:11)</a:t>
            </a:r>
          </a:p>
          <a:p>
            <a:r>
              <a:rPr lang="en-ZA" sz="2400" dirty="0" smtClean="0"/>
              <a:t>So, </a:t>
            </a:r>
            <a:r>
              <a:rPr lang="he-IL" sz="2400" dirty="0" smtClean="0"/>
              <a:t>יהוה</a:t>
            </a:r>
            <a:r>
              <a:rPr lang="en-ZA" sz="2400" dirty="0" smtClean="0"/>
              <a:t> revealed Himself to the fathers as </a:t>
            </a:r>
            <a:r>
              <a:rPr lang="en-ZA" sz="2400" i="1" dirty="0" smtClean="0"/>
              <a:t>“El Shaddai” </a:t>
            </a:r>
            <a:r>
              <a:rPr lang="en-ZA" sz="2400" dirty="0" smtClean="0"/>
              <a:t>and made His covenant with them, to give the Land of Canaan (Israel), as verse 4 of Exodus states; </a:t>
            </a:r>
            <a:r>
              <a:rPr lang="en-ZA" sz="2400" i="1" dirty="0" smtClean="0">
                <a:solidFill>
                  <a:srgbClr val="004821"/>
                </a:solidFill>
              </a:rPr>
              <a:t>“And I also established My covenant with them, to give them the land of </a:t>
            </a:r>
            <a:r>
              <a:rPr lang="en-ZA" sz="2400" i="1" dirty="0" err="1" smtClean="0">
                <a:solidFill>
                  <a:srgbClr val="004821"/>
                </a:solidFill>
              </a:rPr>
              <a:t>Kenaʽan</a:t>
            </a:r>
            <a:r>
              <a:rPr lang="en-ZA" sz="2400" i="1" dirty="0" smtClean="0">
                <a:solidFill>
                  <a:srgbClr val="004821"/>
                </a:solidFill>
              </a:rPr>
              <a:t>, the land of their </a:t>
            </a:r>
            <a:r>
              <a:rPr lang="en-ZA" sz="2400" i="1" dirty="0" err="1" smtClean="0">
                <a:solidFill>
                  <a:srgbClr val="004821"/>
                </a:solidFill>
              </a:rPr>
              <a:t>sojournings</a:t>
            </a:r>
            <a:r>
              <a:rPr lang="en-ZA" sz="2400" i="1" dirty="0" smtClean="0">
                <a:solidFill>
                  <a:srgbClr val="004821"/>
                </a:solidFill>
              </a:rPr>
              <a:t>, in which they have sojourned. </a:t>
            </a:r>
            <a:r>
              <a:rPr lang="en-ZA" sz="2400" b="1" i="1" dirty="0" smtClean="0">
                <a:solidFill>
                  <a:srgbClr val="004821"/>
                </a:solidFill>
              </a:rPr>
              <a:t>(Exodus 6:4)</a:t>
            </a:r>
          </a:p>
          <a:p>
            <a:r>
              <a:rPr lang="en-ZA" sz="2400" dirty="0"/>
              <a:t>The name of </a:t>
            </a:r>
            <a:r>
              <a:rPr lang="he-IL" sz="2400" dirty="0"/>
              <a:t>יהוה</a:t>
            </a:r>
            <a:r>
              <a:rPr lang="en-ZA" sz="2400" dirty="0" smtClean="0"/>
              <a:t> </a:t>
            </a:r>
            <a:r>
              <a:rPr lang="en-ZA" sz="2400" dirty="0"/>
              <a:t>guarantees land for the patriarchs as seen </a:t>
            </a:r>
            <a:r>
              <a:rPr lang="en-ZA" sz="2400" dirty="0" smtClean="0"/>
              <a:t>above. </a:t>
            </a:r>
            <a:r>
              <a:rPr lang="en-ZA" sz="2400" dirty="0"/>
              <a:t>The </a:t>
            </a:r>
            <a:r>
              <a:rPr lang="en-ZA" sz="2400" dirty="0" smtClean="0"/>
              <a:t>key to </a:t>
            </a:r>
            <a:r>
              <a:rPr lang="en-ZA" sz="2400" dirty="0"/>
              <a:t>the new revelation of </a:t>
            </a:r>
            <a:r>
              <a:rPr lang="he-IL" sz="2400" dirty="0"/>
              <a:t>יהוה</a:t>
            </a:r>
            <a:r>
              <a:rPr lang="en-ZA" sz="2400" dirty="0" smtClean="0"/>
              <a:t> </a:t>
            </a:r>
            <a:r>
              <a:rPr lang="en-ZA" sz="2400" dirty="0"/>
              <a:t>is that the Almighty is acting on His promise of the land which will </a:t>
            </a:r>
            <a:r>
              <a:rPr lang="en-ZA" sz="2400" dirty="0" smtClean="0"/>
              <a:t>begin by </a:t>
            </a:r>
            <a:r>
              <a:rPr lang="en-ZA" sz="2400" dirty="0"/>
              <a:t>releasing His children from Egypt, continue with a long and sometimes torturous march, </a:t>
            </a:r>
            <a:r>
              <a:rPr lang="en-ZA" sz="2400" dirty="0" smtClean="0"/>
              <a:t>but guaranteed </a:t>
            </a:r>
            <a:r>
              <a:rPr lang="en-ZA" sz="2400" dirty="0"/>
              <a:t>to end in the Promised Land.</a:t>
            </a:r>
            <a:endParaRPr lang="en-ZA" sz="2400" dirty="0" smtClean="0"/>
          </a:p>
          <a:p>
            <a:endParaRPr lang="en-ZA" b="1" i="1" dirty="0" smtClean="0">
              <a:solidFill>
                <a:srgbClr val="004821"/>
              </a:solidFill>
            </a:endParaRPr>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IS THIS IMPORTANT?</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just">
              <a:lnSpc>
                <a:spcPts val="2100"/>
              </a:lnSpc>
            </a:pPr>
            <a:r>
              <a:rPr lang="he-IL" b="0" dirty="0" smtClean="0"/>
              <a:t>יהוה</a:t>
            </a:r>
            <a:r>
              <a:rPr lang="en-ZA" b="0" dirty="0" smtClean="0"/>
              <a:t> is saying that He is revealing Himself, through </a:t>
            </a:r>
            <a:r>
              <a:rPr lang="en-ZA" b="0" dirty="0" smtClean="0"/>
              <a:t>Moses </a:t>
            </a:r>
            <a:r>
              <a:rPr lang="en-ZA" b="0" dirty="0" smtClean="0"/>
              <a:t>and great miracles that defy nature and turn it upside-down, as </a:t>
            </a:r>
            <a:r>
              <a:rPr lang="he-IL" b="0" dirty="0" smtClean="0"/>
              <a:t>יהוה</a:t>
            </a:r>
            <a:r>
              <a:rPr lang="en-ZA" b="0" dirty="0" smtClean="0"/>
              <a:t>. </a:t>
            </a:r>
            <a:r>
              <a:rPr lang="en-ZA" b="0" dirty="0" smtClean="0"/>
              <a:t>This is a new revelation in Torah to the world and </a:t>
            </a:r>
            <a:r>
              <a:rPr lang="en-ZA" b="0" dirty="0" smtClean="0"/>
              <a:t>Pharaoh. </a:t>
            </a:r>
          </a:p>
          <a:p>
            <a:pPr algn="ctr">
              <a:lnSpc>
                <a:spcPts val="2100"/>
              </a:lnSpc>
            </a:pPr>
            <a:r>
              <a:rPr lang="en-ZA" b="0" i="1" dirty="0" smtClean="0">
                <a:solidFill>
                  <a:srgbClr val="004821"/>
                </a:solidFill>
              </a:rPr>
              <a:t>And </a:t>
            </a:r>
            <a:r>
              <a:rPr lang="en-ZA" b="0" i="1" dirty="0" smtClean="0">
                <a:solidFill>
                  <a:srgbClr val="004821"/>
                </a:solidFill>
              </a:rPr>
              <a:t>afterwards </a:t>
            </a:r>
            <a:r>
              <a:rPr lang="en-ZA" b="0" i="1" dirty="0" err="1" smtClean="0">
                <a:solidFill>
                  <a:srgbClr val="004821"/>
                </a:solidFill>
              </a:rPr>
              <a:t>Mosheh</a:t>
            </a:r>
            <a:r>
              <a:rPr lang="en-ZA" b="0" i="1" dirty="0" smtClean="0">
                <a:solidFill>
                  <a:srgbClr val="004821"/>
                </a:solidFill>
              </a:rPr>
              <a:t> and </a:t>
            </a:r>
            <a:r>
              <a:rPr lang="en-ZA" b="0" i="1" dirty="0" err="1" smtClean="0">
                <a:solidFill>
                  <a:srgbClr val="004821"/>
                </a:solidFill>
              </a:rPr>
              <a:t>Aharon</a:t>
            </a:r>
            <a:r>
              <a:rPr lang="en-ZA" b="0" i="1" dirty="0" smtClean="0">
                <a:solidFill>
                  <a:srgbClr val="004821"/>
                </a:solidFill>
              </a:rPr>
              <a:t> went in and said to Pharaoh, “Thus said </a:t>
            </a:r>
            <a:r>
              <a:rPr lang="he-IL" b="0" i="1" dirty="0" smtClean="0">
                <a:solidFill>
                  <a:srgbClr val="004821"/>
                </a:solidFill>
              </a:rPr>
              <a:t>יהוה</a:t>
            </a:r>
            <a:r>
              <a:rPr lang="en-ZA" b="0" i="1" dirty="0" smtClean="0">
                <a:solidFill>
                  <a:srgbClr val="004821"/>
                </a:solidFill>
              </a:rPr>
              <a:t> Elohim of </a:t>
            </a:r>
            <a:r>
              <a:rPr lang="en-ZA" b="0" i="1" dirty="0" err="1" smtClean="0">
                <a:solidFill>
                  <a:srgbClr val="004821"/>
                </a:solidFill>
              </a:rPr>
              <a:t>Yisra’ĕl</a:t>
            </a:r>
            <a:r>
              <a:rPr lang="en-ZA" b="0" i="1" dirty="0" smtClean="0">
                <a:solidFill>
                  <a:srgbClr val="004821"/>
                </a:solidFill>
              </a:rPr>
              <a:t>, ‘Let My people go, so that they keep a festival to Me in the wilderness.’ ” And Pharaoh said, “Who is </a:t>
            </a:r>
            <a:r>
              <a:rPr lang="he-IL" b="0" i="1" dirty="0" smtClean="0">
                <a:solidFill>
                  <a:srgbClr val="004821"/>
                </a:solidFill>
              </a:rPr>
              <a:t>יהוה</a:t>
            </a:r>
            <a:r>
              <a:rPr lang="en-ZA" b="0" i="1" dirty="0" smtClean="0">
                <a:solidFill>
                  <a:srgbClr val="004821"/>
                </a:solidFill>
              </a:rPr>
              <a:t>, that I should obey His voice to let </a:t>
            </a:r>
            <a:r>
              <a:rPr lang="en-ZA" b="0" i="1" dirty="0" err="1" smtClean="0">
                <a:solidFill>
                  <a:srgbClr val="004821"/>
                </a:solidFill>
              </a:rPr>
              <a:t>Yisra’ĕl</a:t>
            </a:r>
            <a:r>
              <a:rPr lang="en-ZA" b="0" i="1" dirty="0" smtClean="0">
                <a:solidFill>
                  <a:srgbClr val="004821"/>
                </a:solidFill>
              </a:rPr>
              <a:t> go? I do not know </a:t>
            </a:r>
            <a:r>
              <a:rPr lang="he-IL" b="0" i="1" dirty="0" smtClean="0">
                <a:solidFill>
                  <a:srgbClr val="004821"/>
                </a:solidFill>
              </a:rPr>
              <a:t>יהוה</a:t>
            </a:r>
            <a:r>
              <a:rPr lang="en-ZA" b="0" i="1" dirty="0" smtClean="0">
                <a:solidFill>
                  <a:srgbClr val="004821"/>
                </a:solidFill>
              </a:rPr>
              <a:t>, nor am I going to let </a:t>
            </a:r>
            <a:r>
              <a:rPr lang="en-ZA" b="0" i="1" dirty="0" err="1" smtClean="0">
                <a:solidFill>
                  <a:srgbClr val="004821"/>
                </a:solidFill>
              </a:rPr>
              <a:t>Yisra’ĕl</a:t>
            </a:r>
            <a:r>
              <a:rPr lang="en-ZA" b="0" i="1" dirty="0" smtClean="0">
                <a:solidFill>
                  <a:srgbClr val="004821"/>
                </a:solidFill>
              </a:rPr>
              <a:t> go.” </a:t>
            </a:r>
            <a:r>
              <a:rPr lang="en-ZA" b="1" i="1" dirty="0" smtClean="0">
                <a:solidFill>
                  <a:srgbClr val="004821"/>
                </a:solidFill>
              </a:rPr>
              <a:t>(Exodus </a:t>
            </a:r>
            <a:r>
              <a:rPr lang="en-ZA" b="1" i="1" dirty="0" smtClean="0">
                <a:solidFill>
                  <a:srgbClr val="004821"/>
                </a:solidFill>
              </a:rPr>
              <a:t>5:1-2)</a:t>
            </a:r>
            <a:endParaRPr lang="en-ZA" b="1" i="1" dirty="0" smtClean="0">
              <a:solidFill>
                <a:srgbClr val="004821"/>
              </a:solidFill>
            </a:endParaRPr>
          </a:p>
          <a:p>
            <a:pPr algn="just">
              <a:lnSpc>
                <a:spcPts val="2100"/>
              </a:lnSpc>
            </a:pPr>
            <a:r>
              <a:rPr lang="en-ZA" b="0" dirty="0" smtClean="0"/>
              <a:t>Well, Pharaoh is about to learn of and experience </a:t>
            </a:r>
            <a:r>
              <a:rPr lang="he-IL" b="0" dirty="0" smtClean="0"/>
              <a:t>יהוה</a:t>
            </a:r>
            <a:r>
              <a:rPr lang="en-ZA" b="0" dirty="0" smtClean="0"/>
              <a:t> firsthand. The Name </a:t>
            </a:r>
            <a:r>
              <a:rPr lang="en-ZA" b="0" i="1" dirty="0" smtClean="0"/>
              <a:t>“</a:t>
            </a:r>
            <a:r>
              <a:rPr lang="he-IL" b="0" i="1" dirty="0" smtClean="0"/>
              <a:t>יהוה</a:t>
            </a:r>
            <a:r>
              <a:rPr lang="en-ZA" b="0" dirty="0" smtClean="0"/>
              <a:t>” is His “</a:t>
            </a:r>
            <a:r>
              <a:rPr lang="en-ZA" b="0" i="1" dirty="0" smtClean="0"/>
              <a:t>Memorial Name</a:t>
            </a:r>
            <a:r>
              <a:rPr lang="en-ZA" b="0" dirty="0" smtClean="0"/>
              <a:t>” and it is the </a:t>
            </a:r>
            <a:r>
              <a:rPr lang="en-ZA" b="0" dirty="0" smtClean="0"/>
              <a:t>name </a:t>
            </a:r>
            <a:r>
              <a:rPr lang="en-ZA" b="0" dirty="0" smtClean="0"/>
              <a:t>He desires that all His creation remembers Him by. </a:t>
            </a:r>
          </a:p>
          <a:p>
            <a:pPr>
              <a:lnSpc>
                <a:spcPts val="2100"/>
              </a:lnSpc>
            </a:pPr>
            <a:r>
              <a:rPr lang="en-ZA" b="0" dirty="0" smtClean="0"/>
              <a:t>The rabbis teach that </a:t>
            </a:r>
            <a:r>
              <a:rPr lang="he-IL" b="0" dirty="0" smtClean="0"/>
              <a:t>יהוה</a:t>
            </a:r>
            <a:r>
              <a:rPr lang="en-ZA" b="0" dirty="0" smtClean="0"/>
              <a:t> denotes His characteristics of “</a:t>
            </a:r>
            <a:r>
              <a:rPr lang="en-ZA" b="0" i="1" dirty="0" err="1" smtClean="0"/>
              <a:t>chesed</a:t>
            </a:r>
            <a:r>
              <a:rPr lang="en-ZA" b="0" i="1" dirty="0" smtClean="0"/>
              <a:t>” (loving-kindness) </a:t>
            </a:r>
            <a:r>
              <a:rPr lang="en-ZA" b="0" dirty="0" smtClean="0"/>
              <a:t>and “</a:t>
            </a:r>
            <a:r>
              <a:rPr lang="en-ZA" b="0" i="1" dirty="0" err="1" smtClean="0"/>
              <a:t>rachamim</a:t>
            </a:r>
            <a:r>
              <a:rPr lang="en-ZA" b="0" i="1" dirty="0" smtClean="0"/>
              <a:t>” (mercies). </a:t>
            </a:r>
            <a:r>
              <a:rPr lang="en-ZA" b="0" dirty="0" smtClean="0"/>
              <a:t>While </a:t>
            </a:r>
            <a:r>
              <a:rPr lang="he-IL" b="0" dirty="0" smtClean="0"/>
              <a:t>יהוה</a:t>
            </a:r>
            <a:r>
              <a:rPr lang="en-ZA" b="0" dirty="0" smtClean="0"/>
              <a:t> delivers the Children of </a:t>
            </a:r>
            <a:r>
              <a:rPr lang="en-ZA" b="0" dirty="0" smtClean="0"/>
              <a:t>Israel </a:t>
            </a:r>
            <a:r>
              <a:rPr lang="en-ZA" b="0" dirty="0" smtClean="0"/>
              <a:t>from Egypt (bondage and constriction) with great judgments against Pharaoh, </a:t>
            </a:r>
            <a:r>
              <a:rPr lang="en-ZA" dirty="0"/>
              <a:t>Egypt </a:t>
            </a:r>
            <a:r>
              <a:rPr lang="en-ZA" b="0" dirty="0" smtClean="0"/>
              <a:t>and their gods, He demonstrates openly His mercies, kindnesses and love for His chosen. In fact it is in the midst of this “</a:t>
            </a:r>
            <a:r>
              <a:rPr lang="en-ZA" b="0" i="1" dirty="0" smtClean="0"/>
              <a:t>furnace of affliction</a:t>
            </a:r>
            <a:r>
              <a:rPr lang="en-ZA" b="0" dirty="0" smtClean="0"/>
              <a:t>” that He chooses </a:t>
            </a:r>
            <a:r>
              <a:rPr lang="en-ZA" b="0" dirty="0" smtClean="0"/>
              <a:t>Israel </a:t>
            </a:r>
            <a:r>
              <a:rPr lang="en-ZA" b="0" dirty="0" smtClean="0"/>
              <a:t>as His precious treasure and shows them the Truth of His Salvation, another attribute of the Name </a:t>
            </a:r>
            <a:r>
              <a:rPr lang="he-IL" b="0" dirty="0" smtClean="0"/>
              <a:t>יהוה</a:t>
            </a:r>
            <a:r>
              <a:rPr lang="en-ZA" b="0" dirty="0" smtClean="0"/>
              <a:t>, </a:t>
            </a:r>
            <a:r>
              <a:rPr lang="en-ZA" b="0" i="1" dirty="0" smtClean="0"/>
              <a:t>“Eternal Truth</a:t>
            </a:r>
            <a:r>
              <a:rPr lang="en-ZA" b="0" dirty="0" smtClean="0"/>
              <a: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NECHAMA LEIBOWITZ</a:t>
            </a:r>
            <a:endParaRPr lang="en-ZA" dirty="0"/>
          </a:p>
        </p:txBody>
      </p:sp>
      <p:sp>
        <p:nvSpPr>
          <p:cNvPr id="3" name="Content Placeholder 2"/>
          <p:cNvSpPr>
            <a:spLocks noGrp="1"/>
          </p:cNvSpPr>
          <p:nvPr>
            <p:ph idx="1"/>
          </p:nvPr>
        </p:nvSpPr>
        <p:spPr/>
        <p:txBody>
          <a:bodyPr>
            <a:normAutofit/>
          </a:bodyPr>
          <a:lstStyle/>
          <a:p>
            <a:pPr algn="just">
              <a:lnSpc>
                <a:spcPts val="2300"/>
              </a:lnSpc>
            </a:pPr>
            <a:r>
              <a:rPr lang="he-IL" b="0" dirty="0" smtClean="0"/>
              <a:t>יהוה</a:t>
            </a:r>
            <a:r>
              <a:rPr lang="en-ZA" b="0" dirty="0" smtClean="0"/>
              <a:t> will answer </a:t>
            </a:r>
            <a:r>
              <a:rPr lang="en-ZA" b="0" dirty="0" smtClean="0"/>
              <a:t>Moses </a:t>
            </a:r>
            <a:r>
              <a:rPr lang="en-ZA" b="0" dirty="0" smtClean="0"/>
              <a:t>dilemma with a speech that is awesome in its literary structure. </a:t>
            </a:r>
            <a:r>
              <a:rPr lang="en-ZA" b="0" dirty="0" err="1" smtClean="0">
                <a:solidFill>
                  <a:srgbClr val="002060"/>
                </a:solidFill>
              </a:rPr>
              <a:t>Nechama</a:t>
            </a:r>
            <a:r>
              <a:rPr lang="en-ZA" b="0" dirty="0" smtClean="0">
                <a:solidFill>
                  <a:srgbClr val="002060"/>
                </a:solidFill>
              </a:rPr>
              <a:t> </a:t>
            </a:r>
            <a:r>
              <a:rPr lang="en-ZA" b="0" dirty="0" err="1" smtClean="0">
                <a:solidFill>
                  <a:srgbClr val="002060"/>
                </a:solidFill>
              </a:rPr>
              <a:t>Leibowitz</a:t>
            </a:r>
            <a:r>
              <a:rPr lang="en-ZA" b="0" dirty="0" smtClean="0">
                <a:solidFill>
                  <a:srgbClr val="002060"/>
                </a:solidFill>
              </a:rPr>
              <a:t> points out that it takes the form of a chiastic structure (Next slide): </a:t>
            </a:r>
          </a:p>
          <a:p>
            <a:pPr algn="just">
              <a:lnSpc>
                <a:spcPts val="2300"/>
              </a:lnSpc>
            </a:pPr>
            <a:r>
              <a:rPr lang="en-ZA" b="0" dirty="0" smtClean="0"/>
              <a:t>Here are some of the extraordinary details of the Hebrew text:</a:t>
            </a:r>
          </a:p>
          <a:p>
            <a:pPr marL="273050" indent="-273050" algn="just">
              <a:lnSpc>
                <a:spcPts val="2300"/>
              </a:lnSpc>
              <a:buFont typeface="Arial" pitchFamily="34" charset="0"/>
              <a:buChar char="•"/>
            </a:pPr>
            <a:r>
              <a:rPr lang="en-ZA" b="0" dirty="0" smtClean="0"/>
              <a:t>The first and second halves of the speech each contain exactly 50 Hebrew words</a:t>
            </a:r>
          </a:p>
          <a:p>
            <a:pPr marL="273050" indent="-273050" algn="just">
              <a:lnSpc>
                <a:spcPts val="2300"/>
              </a:lnSpc>
              <a:buFont typeface="Arial" pitchFamily="34" charset="0"/>
              <a:buChar char="•"/>
            </a:pPr>
            <a:r>
              <a:rPr lang="en-ZA" b="0" dirty="0" smtClean="0"/>
              <a:t>(B) and (B1) are about the patriarchs</a:t>
            </a:r>
          </a:p>
          <a:p>
            <a:pPr marL="273050" indent="-273050" algn="just">
              <a:lnSpc>
                <a:spcPts val="2300"/>
              </a:lnSpc>
              <a:buFont typeface="Arial" pitchFamily="34" charset="0"/>
              <a:buChar char="•"/>
            </a:pPr>
            <a:r>
              <a:rPr lang="en-ZA" b="0" dirty="0" smtClean="0"/>
              <a:t>(C) and (C1) are about the land</a:t>
            </a:r>
          </a:p>
          <a:p>
            <a:pPr marL="273050" indent="-273050" algn="just">
              <a:lnSpc>
                <a:spcPts val="2300"/>
              </a:lnSpc>
              <a:buFont typeface="Arial" pitchFamily="34" charset="0"/>
              <a:buChar char="•"/>
            </a:pPr>
            <a:r>
              <a:rPr lang="en-ZA" b="0" dirty="0" smtClean="0"/>
              <a:t>(D) and (D1) are about Egypt and slavery</a:t>
            </a:r>
          </a:p>
          <a:p>
            <a:pPr marL="273050" indent="-273050" algn="just">
              <a:lnSpc>
                <a:spcPts val="2300"/>
              </a:lnSpc>
              <a:buFont typeface="Arial" pitchFamily="34" charset="0"/>
              <a:buChar char="•"/>
            </a:pPr>
            <a:r>
              <a:rPr lang="en-ZA" b="0" dirty="0" smtClean="0"/>
              <a:t>The first half is about the past, the second half is about the future</a:t>
            </a:r>
          </a:p>
          <a:p>
            <a:pPr marL="273050" indent="-273050" algn="just">
              <a:lnSpc>
                <a:spcPts val="2300"/>
              </a:lnSpc>
              <a:buFont typeface="Arial" pitchFamily="34" charset="0"/>
              <a:buChar char="•"/>
            </a:pPr>
            <a:r>
              <a:rPr lang="en-ZA" b="0" dirty="0" smtClean="0"/>
              <a:t>The first half refers to the Israelites in the third person (them)</a:t>
            </a:r>
          </a:p>
          <a:p>
            <a:pPr marL="273050" indent="-273050" algn="just">
              <a:lnSpc>
                <a:spcPts val="2300"/>
              </a:lnSpc>
              <a:buFont typeface="Arial" pitchFamily="34" charset="0"/>
              <a:buChar char="•"/>
            </a:pPr>
            <a:r>
              <a:rPr lang="en-ZA" b="0" dirty="0" smtClean="0"/>
              <a:t>The second half refers to the Israelites in the second person (you)</a:t>
            </a:r>
          </a:p>
          <a:p>
            <a:pPr marL="273050" indent="-273050" algn="just">
              <a:lnSpc>
                <a:spcPts val="2300"/>
              </a:lnSpc>
              <a:buFont typeface="Arial" pitchFamily="34" charset="0"/>
              <a:buChar char="•"/>
            </a:pPr>
            <a:r>
              <a:rPr lang="en-ZA" b="0" dirty="0" smtClean="0"/>
              <a:t>I am </a:t>
            </a:r>
            <a:r>
              <a:rPr lang="he-IL" b="0" dirty="0" smtClean="0"/>
              <a:t>יהוה</a:t>
            </a:r>
            <a:r>
              <a:rPr lang="en-ZA" b="0" dirty="0" smtClean="0"/>
              <a:t>– Beginning, centre, and the end of the speech</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5400" dirty="0" smtClean="0"/>
              <a:t> </a:t>
            </a:r>
            <a:r>
              <a:rPr lang="he-IL" sz="5400" dirty="0" smtClean="0"/>
              <a:t>יהוה</a:t>
            </a:r>
            <a:r>
              <a:rPr lang="en-ZA" sz="5400" dirty="0" smtClean="0"/>
              <a:t> </a:t>
            </a:r>
            <a:r>
              <a:rPr lang="en-ZA" dirty="0" smtClean="0"/>
              <a:t>ANSWER</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b="0" i="1" dirty="0" smtClean="0">
                <a:solidFill>
                  <a:srgbClr val="004821"/>
                </a:solidFill>
              </a:rPr>
              <a:t>A:“I am </a:t>
            </a:r>
            <a:r>
              <a:rPr lang="he-IL" b="0" i="1" dirty="0" smtClean="0">
                <a:solidFill>
                  <a:srgbClr val="004821"/>
                </a:solidFill>
              </a:rPr>
              <a:t>יהוה</a:t>
            </a:r>
            <a:r>
              <a:rPr lang="en-ZA" b="0" i="1" dirty="0" smtClean="0">
                <a:solidFill>
                  <a:srgbClr val="004821"/>
                </a:solidFill>
              </a:rPr>
              <a:t>. (6:2)</a:t>
            </a:r>
          </a:p>
          <a:p>
            <a:pPr marL="352425" algn="just"/>
            <a:r>
              <a:rPr lang="en-ZA" b="0" i="1" dirty="0" smtClean="0"/>
              <a:t>B: appeared to </a:t>
            </a:r>
            <a:r>
              <a:rPr lang="en-ZA" b="0" i="1" dirty="0" err="1" smtClean="0"/>
              <a:t>Aḇraham</a:t>
            </a:r>
            <a:r>
              <a:rPr lang="en-ZA" b="0" i="1" dirty="0" smtClean="0"/>
              <a:t>, to </a:t>
            </a:r>
            <a:r>
              <a:rPr lang="en-ZA" b="0" i="1" dirty="0" err="1" smtClean="0"/>
              <a:t>Yitsḥaq</a:t>
            </a:r>
            <a:r>
              <a:rPr lang="en-ZA" b="0" i="1" dirty="0" smtClean="0"/>
              <a:t>, and to </a:t>
            </a:r>
            <a:r>
              <a:rPr lang="en-ZA" b="0" i="1" dirty="0" err="1" smtClean="0"/>
              <a:t>Yaʽaqob</a:t>
            </a:r>
            <a:r>
              <a:rPr lang="en-ZA" b="0" i="1" dirty="0" smtClean="0"/>
              <a:t>̱, as </a:t>
            </a:r>
            <a:r>
              <a:rPr lang="en-ZA" b="0" i="1" dirty="0" err="1" smtClean="0"/>
              <a:t>Ěl</a:t>
            </a:r>
            <a:r>
              <a:rPr lang="en-ZA" b="0" i="1" dirty="0" smtClean="0"/>
              <a:t> Shaddai. And by My Name, </a:t>
            </a:r>
            <a:r>
              <a:rPr lang="he-IL" b="0" i="1" dirty="0" smtClean="0"/>
              <a:t>יהוה</a:t>
            </a:r>
            <a:r>
              <a:rPr lang="en-ZA" b="0" i="1" dirty="0" smtClean="0"/>
              <a:t>, was I not known to them? (6:3)</a:t>
            </a:r>
          </a:p>
          <a:p>
            <a:pPr marL="722313" algn="just"/>
            <a:r>
              <a:rPr lang="en-ZA" b="0" i="1" dirty="0" smtClean="0">
                <a:solidFill>
                  <a:srgbClr val="004821"/>
                </a:solidFill>
              </a:rPr>
              <a:t>C: And I also established My covenant with them, to give them the land of </a:t>
            </a:r>
            <a:r>
              <a:rPr lang="en-ZA" b="0" i="1" dirty="0" err="1" smtClean="0">
                <a:solidFill>
                  <a:srgbClr val="004821"/>
                </a:solidFill>
              </a:rPr>
              <a:t>Kenaʽan</a:t>
            </a:r>
            <a:r>
              <a:rPr lang="en-ZA" b="0" i="1" dirty="0" smtClean="0">
                <a:solidFill>
                  <a:srgbClr val="004821"/>
                </a:solidFill>
              </a:rPr>
              <a:t>, in which they have sojourned. (6:4)</a:t>
            </a:r>
          </a:p>
          <a:p>
            <a:pPr marL="1074738" algn="just"/>
            <a:r>
              <a:rPr lang="en-ZA" b="0" i="1" dirty="0" smtClean="0"/>
              <a:t>D: And I have also heard the groaning of </a:t>
            </a:r>
            <a:r>
              <a:rPr lang="en-ZA" b="0" i="1" dirty="0" err="1" smtClean="0"/>
              <a:t>Yisra’ĕl</a:t>
            </a:r>
            <a:r>
              <a:rPr lang="en-ZA" b="0" i="1" dirty="0" smtClean="0"/>
              <a:t> whom the </a:t>
            </a:r>
            <a:r>
              <a:rPr lang="en-ZA" b="0" i="1" dirty="0" err="1" smtClean="0"/>
              <a:t>Mitsrites</a:t>
            </a:r>
            <a:r>
              <a:rPr lang="en-ZA" b="0" i="1" dirty="0" smtClean="0"/>
              <a:t> are enslaving, and I have remembered My covenant. (6:5)</a:t>
            </a:r>
          </a:p>
          <a:p>
            <a:pPr marL="1427163" algn="just"/>
            <a:r>
              <a:rPr lang="en-ZA" b="0" i="1" dirty="0" smtClean="0">
                <a:solidFill>
                  <a:srgbClr val="004821"/>
                </a:solidFill>
              </a:rPr>
              <a:t>E: Therefore, to the children of </a:t>
            </a:r>
            <a:r>
              <a:rPr lang="en-ZA" b="0" i="1" dirty="0" err="1" smtClean="0">
                <a:solidFill>
                  <a:srgbClr val="004821"/>
                </a:solidFill>
              </a:rPr>
              <a:t>Yisra’ĕl</a:t>
            </a:r>
            <a:r>
              <a:rPr lang="en-ZA" b="0" i="1" dirty="0" smtClean="0">
                <a:solidFill>
                  <a:srgbClr val="004821"/>
                </a:solidFill>
              </a:rPr>
              <a:t>, ‘I am </a:t>
            </a:r>
            <a:r>
              <a:rPr lang="he-IL" b="0" i="1" dirty="0" smtClean="0">
                <a:solidFill>
                  <a:srgbClr val="004821"/>
                </a:solidFill>
              </a:rPr>
              <a:t>יהוה</a:t>
            </a:r>
            <a:r>
              <a:rPr lang="en-ZA" b="0" i="1" dirty="0" smtClean="0">
                <a:solidFill>
                  <a:srgbClr val="004821"/>
                </a:solidFill>
              </a:rPr>
              <a:t>, (6:6)</a:t>
            </a:r>
          </a:p>
          <a:p>
            <a:pPr marL="1074738" algn="just"/>
            <a:r>
              <a:rPr lang="en-ZA" b="0" i="1" dirty="0" smtClean="0"/>
              <a:t>D1: and I shall bring you out from under the burdens of the </a:t>
            </a:r>
            <a:r>
              <a:rPr lang="en-ZA" b="0" i="1" dirty="0" err="1" smtClean="0"/>
              <a:t>Mitsrites</a:t>
            </a:r>
            <a:r>
              <a:rPr lang="en-ZA" b="0" i="1" dirty="0" smtClean="0"/>
              <a:t>, and shall deliver you from their enslaving, and shall redeem you with an outstretched arm, and with great judgments, and shall take you as My people, and I shall be your Elohim. And you shall know that I am </a:t>
            </a:r>
            <a:r>
              <a:rPr lang="he-IL" b="0" i="1" dirty="0" smtClean="0"/>
              <a:t>יהוה</a:t>
            </a:r>
            <a:r>
              <a:rPr lang="en-ZA" b="0" i="1" dirty="0" smtClean="0"/>
              <a:t> your Elohim who is bringing you out from under the burdens of the </a:t>
            </a:r>
            <a:r>
              <a:rPr lang="en-ZA" b="0" i="1" dirty="0" err="1" smtClean="0"/>
              <a:t>Mitsrites</a:t>
            </a:r>
            <a:r>
              <a:rPr lang="en-ZA" b="0" i="1" dirty="0" smtClean="0"/>
              <a:t>. (6:6-7)</a:t>
            </a:r>
          </a:p>
          <a:p>
            <a:pPr marL="722313" algn="just"/>
            <a:r>
              <a:rPr lang="en-ZA" b="0" i="1" dirty="0" smtClean="0">
                <a:solidFill>
                  <a:srgbClr val="004821"/>
                </a:solidFill>
              </a:rPr>
              <a:t>C1: ‘And I shall bring you into the land which I swore to give (6:8)</a:t>
            </a:r>
          </a:p>
          <a:p>
            <a:pPr marL="352425" algn="just"/>
            <a:r>
              <a:rPr lang="en-ZA" b="0" i="1" dirty="0" smtClean="0"/>
              <a:t>B1: to </a:t>
            </a:r>
            <a:r>
              <a:rPr lang="en-ZA" b="0" i="1" dirty="0" err="1" smtClean="0"/>
              <a:t>Aḇraham</a:t>
            </a:r>
            <a:r>
              <a:rPr lang="en-ZA" b="0" i="1" dirty="0" smtClean="0"/>
              <a:t>, to </a:t>
            </a:r>
            <a:r>
              <a:rPr lang="en-ZA" b="0" i="1" dirty="0" err="1" smtClean="0"/>
              <a:t>Yitsḥaq</a:t>
            </a:r>
            <a:r>
              <a:rPr lang="en-ZA" b="0" i="1" dirty="0" smtClean="0"/>
              <a:t>, and to </a:t>
            </a:r>
            <a:r>
              <a:rPr lang="en-ZA" b="0" i="1" dirty="0" err="1" smtClean="0"/>
              <a:t>Yaʽaqob</a:t>
            </a:r>
            <a:r>
              <a:rPr lang="en-ZA" b="0" i="1" dirty="0" smtClean="0"/>
              <a:t>̱, to give it to you as an inheritance.</a:t>
            </a:r>
          </a:p>
          <a:p>
            <a:pPr algn="just"/>
            <a:r>
              <a:rPr lang="en-ZA" b="0" i="1" dirty="0" smtClean="0">
                <a:solidFill>
                  <a:srgbClr val="004821"/>
                </a:solidFill>
              </a:rPr>
              <a:t>A1: I am </a:t>
            </a:r>
            <a:r>
              <a:rPr lang="he-IL" b="0" i="1" dirty="0" smtClean="0">
                <a:solidFill>
                  <a:srgbClr val="004821"/>
                </a:solidFill>
              </a:rPr>
              <a:t>יהוה</a:t>
            </a:r>
            <a:r>
              <a:rPr lang="en-US" b="0" i="1" dirty="0" smtClean="0">
                <a:solidFill>
                  <a:srgbClr val="004821"/>
                </a:solidFill>
              </a:rPr>
              <a:t>.’ ” </a:t>
            </a:r>
            <a:r>
              <a:rPr lang="en-ZA" b="0" i="1" dirty="0" smtClean="0">
                <a:solidFill>
                  <a:srgbClr val="004821"/>
                </a:solidFill>
              </a:rPr>
              <a:t>(6:8)</a:t>
            </a:r>
            <a:endParaRPr lang="en-US" b="0"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HASHEM CONCEALED</a:t>
            </a:r>
            <a:endParaRPr lang="en-ZA" dirty="0"/>
          </a:p>
        </p:txBody>
      </p:sp>
      <p:sp>
        <p:nvSpPr>
          <p:cNvPr id="3" name="Content Placeholder 2"/>
          <p:cNvSpPr>
            <a:spLocks noGrp="1"/>
          </p:cNvSpPr>
          <p:nvPr>
            <p:ph idx="1"/>
          </p:nvPr>
        </p:nvSpPr>
        <p:spPr/>
        <p:txBody>
          <a:bodyPr>
            <a:normAutofit/>
          </a:bodyPr>
          <a:lstStyle/>
          <a:p>
            <a:pPr algn="just"/>
            <a:r>
              <a:rPr lang="en-ZA" b="0" dirty="0" smtClean="0"/>
              <a:t>RABBI YOSEF KALATSKY writes</a:t>
            </a:r>
            <a:r>
              <a:rPr lang="en-ZA" b="0" dirty="0" smtClean="0">
                <a:solidFill>
                  <a:srgbClr val="C00000"/>
                </a:solidFill>
              </a:rPr>
              <a:t>, </a:t>
            </a:r>
            <a:r>
              <a:rPr lang="en-ZA" b="0" i="1" dirty="0" smtClean="0">
                <a:solidFill>
                  <a:srgbClr val="C00000"/>
                </a:solidFill>
              </a:rPr>
              <a:t>“The Torah gives us examples of miracles which Hashem performed for Moshe's forefathers. </a:t>
            </a:r>
            <a:r>
              <a:rPr lang="en-ZA" b="0" i="1" dirty="0" err="1" smtClean="0">
                <a:solidFill>
                  <a:srgbClr val="C00000"/>
                </a:solidFill>
              </a:rPr>
              <a:t>Avraham</a:t>
            </a:r>
            <a:r>
              <a:rPr lang="en-ZA" b="0" i="1" dirty="0" smtClean="0">
                <a:solidFill>
                  <a:srgbClr val="C00000"/>
                </a:solidFill>
              </a:rPr>
              <a:t> was able to defeat the four kings by performing great miracles; however, these miracles were concealed within nature. </a:t>
            </a:r>
            <a:r>
              <a:rPr lang="en-ZA" b="0" i="1" dirty="0" err="1" smtClean="0">
                <a:solidFill>
                  <a:srgbClr val="C00000"/>
                </a:solidFill>
              </a:rPr>
              <a:t>Noach</a:t>
            </a:r>
            <a:r>
              <a:rPr lang="en-ZA" b="0" i="1" dirty="0" smtClean="0">
                <a:solidFill>
                  <a:srgbClr val="C00000"/>
                </a:solidFill>
              </a:rPr>
              <a:t> did not necessarily need to build an ark to survive the Great Flood because </a:t>
            </a:r>
            <a:r>
              <a:rPr lang="en-ZA" b="0" i="1" dirty="0" err="1" smtClean="0">
                <a:solidFill>
                  <a:srgbClr val="C00000"/>
                </a:solidFill>
              </a:rPr>
              <a:t>Hashem</a:t>
            </a:r>
            <a:r>
              <a:rPr lang="en-ZA" b="0" i="1" dirty="0" smtClean="0">
                <a:solidFill>
                  <a:srgbClr val="C00000"/>
                </a:solidFill>
              </a:rPr>
              <a:t> could have performed a miracle and suspended him and all the creatures above the waters. As the </a:t>
            </a:r>
            <a:r>
              <a:rPr lang="en-ZA" b="0" i="1" dirty="0" err="1" smtClean="0">
                <a:solidFill>
                  <a:srgbClr val="C00000"/>
                </a:solidFill>
              </a:rPr>
              <a:t>RaMBaN</a:t>
            </a:r>
            <a:r>
              <a:rPr lang="en-ZA" b="0" i="1" dirty="0" smtClean="0">
                <a:solidFill>
                  <a:srgbClr val="C00000"/>
                </a:solidFill>
              </a:rPr>
              <a:t> explains, the reason why </a:t>
            </a:r>
            <a:r>
              <a:rPr lang="en-ZA" b="0" i="1" dirty="0" err="1" smtClean="0">
                <a:solidFill>
                  <a:srgbClr val="C00000"/>
                </a:solidFill>
              </a:rPr>
              <a:t>Noach</a:t>
            </a:r>
            <a:r>
              <a:rPr lang="en-ZA" b="0" i="1" dirty="0" smtClean="0">
                <a:solidFill>
                  <a:srgbClr val="C00000"/>
                </a:solidFill>
              </a:rPr>
              <a:t> was instructed to build an ark was so that </a:t>
            </a:r>
            <a:r>
              <a:rPr lang="en-ZA" b="0" i="1" dirty="0" err="1" smtClean="0">
                <a:solidFill>
                  <a:srgbClr val="C00000"/>
                </a:solidFill>
              </a:rPr>
              <a:t>Hashem</a:t>
            </a:r>
            <a:r>
              <a:rPr lang="en-ZA" b="0" i="1" dirty="0" smtClean="0">
                <a:solidFill>
                  <a:srgbClr val="C00000"/>
                </a:solidFill>
              </a:rPr>
              <a:t> could bring about the miracle of his survival through a concealed and natural way. If all of existence had survived through a revealed miracle, it would have been difficult to deny G-</a:t>
            </a:r>
            <a:r>
              <a:rPr lang="en-ZA" b="0" i="1" dirty="0" err="1" smtClean="0">
                <a:solidFill>
                  <a:srgbClr val="C00000"/>
                </a:solidFill>
              </a:rPr>
              <a:t>d's</a:t>
            </a:r>
            <a:r>
              <a:rPr lang="en-ZA" b="0" i="1" dirty="0" smtClean="0">
                <a:solidFill>
                  <a:srgbClr val="C00000"/>
                </a:solidFill>
              </a:rPr>
              <a:t> existence and thus free choice would have been diminished. Therefore, in order to maintain free choice in a proper balance, </a:t>
            </a:r>
            <a:r>
              <a:rPr lang="en-ZA" b="0" i="1" dirty="0" err="1" smtClean="0">
                <a:solidFill>
                  <a:srgbClr val="C00000"/>
                </a:solidFill>
              </a:rPr>
              <a:t>Hashem's</a:t>
            </a:r>
            <a:r>
              <a:rPr lang="en-ZA" b="0" i="1" dirty="0" smtClean="0">
                <a:solidFill>
                  <a:srgbClr val="C00000"/>
                </a:solidFill>
              </a:rPr>
              <a:t> involvement with existence was in a concealed manner - prior to Moshe's revelation of YHVH.”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WILL </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100"/>
              </a:lnSpc>
            </a:pPr>
            <a:r>
              <a:rPr lang="en-ZA" b="0" i="1" dirty="0" smtClean="0">
                <a:solidFill>
                  <a:srgbClr val="004821"/>
                </a:solidFill>
              </a:rPr>
              <a:t>"Therefore, say to the people of </a:t>
            </a:r>
            <a:r>
              <a:rPr lang="en-ZA" b="0" i="1" dirty="0" err="1" smtClean="0">
                <a:solidFill>
                  <a:srgbClr val="004821"/>
                </a:solidFill>
              </a:rPr>
              <a:t>Isra'el</a:t>
            </a:r>
            <a:r>
              <a:rPr lang="en-ZA" b="0" i="1" dirty="0" smtClean="0">
                <a:solidFill>
                  <a:srgbClr val="004821"/>
                </a:solidFill>
              </a:rPr>
              <a:t>: 'I am </a:t>
            </a:r>
            <a:r>
              <a:rPr lang="en-ZA" b="0" i="1" dirty="0" err="1" smtClean="0">
                <a:solidFill>
                  <a:srgbClr val="004821"/>
                </a:solidFill>
              </a:rPr>
              <a:t>Adonai</a:t>
            </a:r>
            <a:r>
              <a:rPr lang="en-ZA" b="0" i="1" dirty="0" smtClean="0">
                <a:solidFill>
                  <a:srgbClr val="004821"/>
                </a:solidFill>
              </a:rPr>
              <a:t>. </a:t>
            </a:r>
            <a:r>
              <a:rPr lang="en-ZA" i="1" dirty="0" smtClean="0">
                <a:solidFill>
                  <a:srgbClr val="004821"/>
                </a:solidFill>
              </a:rPr>
              <a:t>I will free you from the forced </a:t>
            </a:r>
            <a:r>
              <a:rPr lang="en-ZA" i="1" dirty="0" err="1" smtClean="0">
                <a:solidFill>
                  <a:srgbClr val="004821"/>
                </a:solidFill>
              </a:rPr>
              <a:t>labor</a:t>
            </a:r>
            <a:r>
              <a:rPr lang="en-ZA" i="1" dirty="0" smtClean="0">
                <a:solidFill>
                  <a:srgbClr val="004821"/>
                </a:solidFill>
              </a:rPr>
              <a:t> of the Egyptians</a:t>
            </a:r>
            <a:r>
              <a:rPr lang="en-ZA" b="0" i="1" dirty="0" smtClean="0">
                <a:solidFill>
                  <a:srgbClr val="004821"/>
                </a:solidFill>
              </a:rPr>
              <a:t>, rescue you from their oppression, and redeem you with an outstretched arm and with great judgments. </a:t>
            </a:r>
            <a:r>
              <a:rPr lang="en-ZA" i="1" dirty="0" smtClean="0">
                <a:solidFill>
                  <a:srgbClr val="004821"/>
                </a:solidFill>
              </a:rPr>
              <a:t>I will take you as my people</a:t>
            </a:r>
            <a:r>
              <a:rPr lang="en-ZA" b="0" i="1" dirty="0" smtClean="0">
                <a:solidFill>
                  <a:srgbClr val="004821"/>
                </a:solidFill>
              </a:rPr>
              <a:t>, and </a:t>
            </a:r>
            <a:r>
              <a:rPr lang="en-ZA" i="1" dirty="0" smtClean="0">
                <a:solidFill>
                  <a:srgbClr val="004821"/>
                </a:solidFill>
              </a:rPr>
              <a:t>I will be your God</a:t>
            </a:r>
            <a:r>
              <a:rPr lang="en-ZA" b="0" i="1" dirty="0" smtClean="0">
                <a:solidFill>
                  <a:srgbClr val="004821"/>
                </a:solidFill>
              </a:rPr>
              <a:t>. Then you will know that I am </a:t>
            </a:r>
            <a:r>
              <a:rPr lang="en-ZA" b="0" i="1" dirty="0" err="1" smtClean="0">
                <a:solidFill>
                  <a:srgbClr val="004821"/>
                </a:solidFill>
              </a:rPr>
              <a:t>Adonai</a:t>
            </a:r>
            <a:r>
              <a:rPr lang="en-ZA" b="0" i="1" dirty="0" smtClean="0">
                <a:solidFill>
                  <a:srgbClr val="004821"/>
                </a:solidFill>
              </a:rPr>
              <a:t> your God, who freed you from the forced </a:t>
            </a:r>
            <a:r>
              <a:rPr lang="en-ZA" b="0" i="1" dirty="0" err="1" smtClean="0">
                <a:solidFill>
                  <a:srgbClr val="004821"/>
                </a:solidFill>
              </a:rPr>
              <a:t>labor</a:t>
            </a:r>
            <a:r>
              <a:rPr lang="en-ZA" b="0" i="1" dirty="0" smtClean="0">
                <a:solidFill>
                  <a:srgbClr val="004821"/>
                </a:solidFill>
              </a:rPr>
              <a:t> of the Egyptians. </a:t>
            </a:r>
            <a:r>
              <a:rPr lang="en-ZA" i="1" dirty="0" smtClean="0">
                <a:solidFill>
                  <a:srgbClr val="004821"/>
                </a:solidFill>
              </a:rPr>
              <a:t>I will bring you into the land which I swore to give to </a:t>
            </a:r>
            <a:r>
              <a:rPr lang="en-ZA" i="1" dirty="0" err="1" smtClean="0">
                <a:solidFill>
                  <a:srgbClr val="004821"/>
                </a:solidFill>
              </a:rPr>
              <a:t>Avraham</a:t>
            </a:r>
            <a:r>
              <a:rPr lang="en-ZA" i="1" dirty="0" smtClean="0">
                <a:solidFill>
                  <a:srgbClr val="004821"/>
                </a:solidFill>
              </a:rPr>
              <a:t>, </a:t>
            </a:r>
            <a:r>
              <a:rPr lang="en-ZA" i="1" dirty="0" err="1" smtClean="0">
                <a:solidFill>
                  <a:srgbClr val="004821"/>
                </a:solidFill>
              </a:rPr>
              <a:t>Yitz'chak</a:t>
            </a:r>
            <a:r>
              <a:rPr lang="en-ZA" i="1" dirty="0" smtClean="0">
                <a:solidFill>
                  <a:srgbClr val="004821"/>
                </a:solidFill>
              </a:rPr>
              <a:t> and </a:t>
            </a:r>
            <a:r>
              <a:rPr lang="en-ZA" i="1" dirty="0" err="1" smtClean="0">
                <a:solidFill>
                  <a:srgbClr val="004821"/>
                </a:solidFill>
              </a:rPr>
              <a:t>Ya`akov</a:t>
            </a:r>
            <a:r>
              <a:rPr lang="en-ZA" i="1" dirty="0" smtClean="0">
                <a:solidFill>
                  <a:srgbClr val="004821"/>
                </a:solidFill>
              </a:rPr>
              <a:t> </a:t>
            </a:r>
            <a:r>
              <a:rPr lang="en-ZA" b="0" i="1" dirty="0" smtClean="0">
                <a:solidFill>
                  <a:srgbClr val="004821"/>
                </a:solidFill>
              </a:rPr>
              <a:t>— I will give it to you as your inheritance. I am </a:t>
            </a:r>
            <a:r>
              <a:rPr lang="en-ZA" b="0" i="1" dirty="0" err="1" smtClean="0">
                <a:solidFill>
                  <a:srgbClr val="004821"/>
                </a:solidFill>
              </a:rPr>
              <a:t>Adonai</a:t>
            </a:r>
            <a:r>
              <a:rPr lang="en-ZA" b="0" i="1" dirty="0" smtClean="0">
                <a:solidFill>
                  <a:srgbClr val="004821"/>
                </a:solidFill>
              </a:rPr>
              <a:t>.' "  </a:t>
            </a:r>
            <a:r>
              <a:rPr lang="en-ZA" b="1" i="1" dirty="0" smtClean="0">
                <a:solidFill>
                  <a:srgbClr val="004821"/>
                </a:solidFill>
              </a:rPr>
              <a:t>(Exodus 6:6-8 CJB)</a:t>
            </a:r>
          </a:p>
          <a:p>
            <a:pPr>
              <a:lnSpc>
                <a:spcPts val="2100"/>
              </a:lnSpc>
            </a:pPr>
            <a:r>
              <a:rPr lang="en-US" b="0" dirty="0" smtClean="0"/>
              <a:t>The first four “</a:t>
            </a:r>
            <a:r>
              <a:rPr lang="en-US" b="0" i="1" dirty="0" smtClean="0"/>
              <a:t>I wills” </a:t>
            </a:r>
            <a:r>
              <a:rPr lang="en-US" b="0" dirty="0" smtClean="0"/>
              <a:t>of Exodus 6:6–7 are central to the Passover (</a:t>
            </a:r>
            <a:r>
              <a:rPr lang="en-US" b="0" i="1" dirty="0" smtClean="0"/>
              <a:t>Pesach</a:t>
            </a:r>
            <a:r>
              <a:rPr lang="en-US" b="0" dirty="0" smtClean="0"/>
              <a:t>) Seder. The four cups in the Passover Seder represent the four </a:t>
            </a:r>
            <a:r>
              <a:rPr lang="en-US" b="0" i="1" dirty="0" smtClean="0"/>
              <a:t>I wills</a:t>
            </a:r>
            <a:r>
              <a:rPr lang="en-US" b="0" dirty="0" smtClean="0"/>
              <a:t> that </a:t>
            </a:r>
            <a:r>
              <a:rPr lang="he-IL" dirty="0"/>
              <a:t>יהוה</a:t>
            </a:r>
            <a:r>
              <a:rPr lang="en-US" b="0" dirty="0" smtClean="0"/>
              <a:t> </a:t>
            </a:r>
            <a:r>
              <a:rPr lang="en-US" b="0" dirty="0" smtClean="0"/>
              <a:t>declares over Israel:</a:t>
            </a:r>
            <a:endParaRPr lang="en-ZA" b="0" dirty="0" smtClean="0"/>
          </a:p>
          <a:p>
            <a:pPr marL="457200" indent="-457200" algn="just">
              <a:lnSpc>
                <a:spcPts val="2100"/>
              </a:lnSpc>
              <a:buFont typeface="+mj-lt"/>
              <a:buAutoNum type="arabicPeriod"/>
            </a:pPr>
            <a:r>
              <a:rPr lang="en-US" b="0" dirty="0" smtClean="0"/>
              <a:t>“</a:t>
            </a:r>
            <a:r>
              <a:rPr lang="en-US" b="0" i="1" dirty="0" smtClean="0"/>
              <a:t>I will bring you out</a:t>
            </a:r>
            <a:r>
              <a:rPr lang="en-US" b="0" dirty="0" smtClean="0"/>
              <a:t>” is represented in the Cup of Sanctification</a:t>
            </a:r>
            <a:endParaRPr lang="en-ZA" b="0" dirty="0" smtClean="0"/>
          </a:p>
          <a:p>
            <a:pPr marL="457200" indent="-457200" algn="just">
              <a:lnSpc>
                <a:spcPts val="2100"/>
              </a:lnSpc>
              <a:buFont typeface="+mj-lt"/>
              <a:buAutoNum type="arabicPeriod"/>
            </a:pPr>
            <a:r>
              <a:rPr lang="en-US" b="0" dirty="0" smtClean="0"/>
              <a:t>“</a:t>
            </a:r>
            <a:r>
              <a:rPr lang="en-US" b="0" i="1" dirty="0" smtClean="0"/>
              <a:t>I will rid you out of their bondage” </a:t>
            </a:r>
            <a:r>
              <a:rPr lang="en-US" b="0" dirty="0" smtClean="0"/>
              <a:t>is represented in the Cup of Deliverance</a:t>
            </a:r>
            <a:endParaRPr lang="en-ZA" b="0" dirty="0" smtClean="0"/>
          </a:p>
          <a:p>
            <a:pPr marL="457200" indent="-457200" algn="just">
              <a:lnSpc>
                <a:spcPts val="2100"/>
              </a:lnSpc>
              <a:buFont typeface="+mj-lt"/>
              <a:buAutoNum type="arabicPeriod"/>
            </a:pPr>
            <a:r>
              <a:rPr lang="en-US" b="0" i="1" dirty="0" smtClean="0"/>
              <a:t>“I will redeem you</a:t>
            </a:r>
            <a:r>
              <a:rPr lang="en-US" b="0" dirty="0" smtClean="0"/>
              <a:t>” is represented in the Cup of Redemption</a:t>
            </a:r>
            <a:endParaRPr lang="en-ZA" b="0" dirty="0" smtClean="0"/>
          </a:p>
          <a:p>
            <a:pPr marL="457200" indent="-457200" algn="just">
              <a:lnSpc>
                <a:spcPts val="2100"/>
              </a:lnSpc>
              <a:buFont typeface="+mj-lt"/>
              <a:buAutoNum type="arabicPeriod"/>
            </a:pPr>
            <a:r>
              <a:rPr lang="en-US" b="0" i="1" dirty="0" smtClean="0"/>
              <a:t>“I will take you to me</a:t>
            </a:r>
            <a:r>
              <a:rPr lang="en-US" b="0" dirty="0" smtClean="0"/>
              <a:t>” is represented in the Cup of Praise or Completion. This last cup is marriage language. He is taking Israel to be his bride.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REDEMPTION</a:t>
            </a:r>
            <a:endParaRPr lang="en-ZA" dirty="0"/>
          </a:p>
        </p:txBody>
      </p:sp>
      <p:sp>
        <p:nvSpPr>
          <p:cNvPr id="3" name="Content Placeholder 2"/>
          <p:cNvSpPr>
            <a:spLocks noGrp="1"/>
          </p:cNvSpPr>
          <p:nvPr>
            <p:ph idx="1"/>
          </p:nvPr>
        </p:nvSpPr>
        <p:spPr>
          <a:xfrm>
            <a:off x="457200" y="1600200"/>
            <a:ext cx="8363272" cy="5257800"/>
          </a:xfrm>
        </p:spPr>
        <p:txBody>
          <a:bodyPr>
            <a:noAutofit/>
          </a:bodyPr>
          <a:lstStyle/>
          <a:p>
            <a:pPr algn="just">
              <a:lnSpc>
                <a:spcPts val="2100"/>
              </a:lnSpc>
            </a:pPr>
            <a:r>
              <a:rPr lang="he-IL" b="0" dirty="0" smtClean="0"/>
              <a:t>יהוה</a:t>
            </a:r>
            <a:r>
              <a:rPr lang="en-US" b="0" dirty="0" smtClean="0"/>
              <a:t> is telling Moses (and us, too!!) to just believe him! Believe his Word; trust that </a:t>
            </a:r>
            <a:r>
              <a:rPr lang="en-US" b="0" dirty="0" smtClean="0"/>
              <a:t>He </a:t>
            </a:r>
            <a:r>
              <a:rPr lang="en-US" b="0" dirty="0" smtClean="0"/>
              <a:t>is who </a:t>
            </a:r>
            <a:r>
              <a:rPr lang="en-US" b="0" dirty="0" smtClean="0"/>
              <a:t>He </a:t>
            </a:r>
            <a:r>
              <a:rPr lang="en-US" b="0" dirty="0" smtClean="0"/>
              <a:t>says </a:t>
            </a:r>
            <a:r>
              <a:rPr lang="en-US" b="0" dirty="0" smtClean="0"/>
              <a:t>He </a:t>
            </a:r>
            <a:r>
              <a:rPr lang="en-US" b="0" dirty="0" smtClean="0"/>
              <a:t>is. </a:t>
            </a:r>
            <a:r>
              <a:rPr lang="en-US" b="0" i="1" dirty="0" smtClean="0">
                <a:solidFill>
                  <a:srgbClr val="002060"/>
                </a:solidFill>
              </a:rPr>
              <a:t>That is what his covenant name implies: I am who I am, or I will be what I will be; i.e., I will be your All Sufficient One and will meet your every need</a:t>
            </a:r>
            <a:r>
              <a:rPr lang="en-US" b="0" i="1" dirty="0" smtClean="0"/>
              <a:t>. </a:t>
            </a:r>
            <a:r>
              <a:rPr lang="en-US" b="0" dirty="0" smtClean="0"/>
              <a:t>Redemption involves three things: </a:t>
            </a:r>
          </a:p>
          <a:p>
            <a:pPr marL="273050" indent="-273050">
              <a:lnSpc>
                <a:spcPts val="2100"/>
              </a:lnSpc>
              <a:buFont typeface="+mj-lt"/>
              <a:buAutoNum type="arabicPeriod"/>
            </a:pPr>
            <a:r>
              <a:rPr lang="en-US" b="0" dirty="0" smtClean="0"/>
              <a:t>The exchange of one thing (money or blood) for something else (the sins of Israel) must occur. This is expressed in the phrase, </a:t>
            </a:r>
            <a:r>
              <a:rPr lang="en-US" b="0" i="1" dirty="0" smtClean="0">
                <a:solidFill>
                  <a:srgbClr val="C00000"/>
                </a:solidFill>
              </a:rPr>
              <a:t>“I will redeem you.”</a:t>
            </a:r>
            <a:r>
              <a:rPr lang="en-US" b="0" dirty="0" smtClean="0"/>
              <a:t> Through the shed blood of the Passover lamb, </a:t>
            </a:r>
            <a:r>
              <a:rPr lang="he-IL" dirty="0"/>
              <a:t>יהוה</a:t>
            </a:r>
            <a:r>
              <a:rPr lang="en-US" b="0" dirty="0" smtClean="0"/>
              <a:t> </a:t>
            </a:r>
            <a:r>
              <a:rPr lang="en-US" b="0" dirty="0" smtClean="0"/>
              <a:t>redeemed Israel from the power and penalty of sin, which is death (Ezek 18:4; Rom 6:23, 1 Peter 1:18-19)</a:t>
            </a:r>
          </a:p>
          <a:p>
            <a:pPr marL="273050" indent="-273050" algn="just">
              <a:lnSpc>
                <a:spcPts val="2100"/>
              </a:lnSpc>
              <a:buFont typeface="+mj-lt"/>
              <a:buAutoNum type="arabicPeriod"/>
            </a:pPr>
            <a:r>
              <a:rPr lang="en-US" b="0" dirty="0" smtClean="0"/>
              <a:t>Redemption involves the use of power to extricate that which is being redeemed (in this case, Israel) from that which is holding it captive or enslaved (i.e., the world, sin and the devil as pictured by Pharaoh and Egypt). This is expressed in the phrase, </a:t>
            </a:r>
            <a:r>
              <a:rPr lang="en-US" b="0" dirty="0" smtClean="0">
                <a:solidFill>
                  <a:srgbClr val="C00000"/>
                </a:solidFill>
              </a:rPr>
              <a:t>“</a:t>
            </a:r>
            <a:r>
              <a:rPr lang="en-US" b="0" i="1" dirty="0" smtClean="0">
                <a:solidFill>
                  <a:srgbClr val="C00000"/>
                </a:solidFill>
              </a:rPr>
              <a:t>with an outstretched arm.”</a:t>
            </a:r>
            <a:r>
              <a:rPr lang="en-US" b="0" dirty="0" smtClean="0">
                <a:solidFill>
                  <a:srgbClr val="C00000"/>
                </a:solidFill>
              </a:rPr>
              <a:t>  (Eph 1:19)</a:t>
            </a:r>
          </a:p>
          <a:p>
            <a:pPr marL="273050" indent="-273050" algn="just">
              <a:lnSpc>
                <a:spcPts val="2100"/>
              </a:lnSpc>
              <a:buFont typeface="+mj-lt"/>
              <a:buAutoNum type="arabicPeriod"/>
            </a:pPr>
            <a:r>
              <a:rPr lang="en-US" b="0" dirty="0" smtClean="0"/>
              <a:t>Redemption involves judgment upon and or destruction of the captor. This is expressed in the phrase, “</a:t>
            </a:r>
            <a:r>
              <a:rPr lang="en-US" b="0" i="1" dirty="0" smtClean="0"/>
              <a:t>and with great judgments</a:t>
            </a:r>
            <a:r>
              <a:rPr lang="en-US" b="0" dirty="0" smtClean="0"/>
              <a:t>.”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REDEEMER</a:t>
            </a:r>
            <a:endParaRPr lang="en-ZA" dirty="0"/>
          </a:p>
        </p:txBody>
      </p:sp>
      <p:sp>
        <p:nvSpPr>
          <p:cNvPr id="3" name="Content Placeholder 2"/>
          <p:cNvSpPr>
            <a:spLocks noGrp="1"/>
          </p:cNvSpPr>
          <p:nvPr>
            <p:ph idx="1"/>
          </p:nvPr>
        </p:nvSpPr>
        <p:spPr/>
        <p:txBody>
          <a:bodyPr>
            <a:noAutofit/>
          </a:bodyPr>
          <a:lstStyle/>
          <a:p>
            <a:pPr algn="just">
              <a:lnSpc>
                <a:spcPts val="2300"/>
              </a:lnSpc>
            </a:pPr>
            <a:r>
              <a:rPr lang="en-US" dirty="0" smtClean="0"/>
              <a:t>The </a:t>
            </a:r>
            <a:r>
              <a:rPr lang="en-US" dirty="0" smtClean="0"/>
              <a:t>concept of Redeemer is as follows:</a:t>
            </a:r>
            <a:endParaRPr lang="en-ZA" dirty="0" smtClean="0"/>
          </a:p>
          <a:p>
            <a:pPr marL="342900" indent="-342900" algn="just">
              <a:lnSpc>
                <a:spcPts val="2300"/>
              </a:lnSpc>
              <a:buFont typeface="Arial" panose="020B0604020202020204" pitchFamily="34" charset="0"/>
              <a:buChar char="•"/>
            </a:pPr>
            <a:r>
              <a:rPr lang="en-US" b="0" dirty="0" smtClean="0"/>
              <a:t>A redeemer is one who frees or delivers another from difficulty, danger, or bondage, usually by the payment of a ransom price. In the OT, the redeemer could function in several ways. He could buy back property (and even enslaved people) sold under duress (Lev 25:23–32). He (usually as owner, not as a relative) often redeemed from </a:t>
            </a:r>
            <a:r>
              <a:rPr lang="en-US" b="0" dirty="0" smtClean="0"/>
              <a:t>dedicated </a:t>
            </a:r>
            <a:r>
              <a:rPr lang="en-US" b="0" dirty="0" smtClean="0"/>
              <a:t>property and firstborn livestock (Lev 27:1–33; also </a:t>
            </a:r>
            <a:r>
              <a:rPr lang="en-US" b="0" dirty="0" smtClean="0"/>
              <a:t>Exodus </a:t>
            </a:r>
            <a:r>
              <a:rPr lang="en-US" b="0" dirty="0" smtClean="0"/>
              <a:t>21:28–30).</a:t>
            </a:r>
            <a:endParaRPr lang="en-ZA" b="0" dirty="0" smtClean="0"/>
          </a:p>
          <a:p>
            <a:pPr marL="342900" indent="-342900">
              <a:lnSpc>
                <a:spcPts val="2300"/>
              </a:lnSpc>
              <a:buFont typeface="Arial" panose="020B0604020202020204" pitchFamily="34" charset="0"/>
              <a:buChar char="•"/>
            </a:pPr>
            <a:r>
              <a:rPr lang="en-US" b="0" dirty="0" smtClean="0"/>
              <a:t>Boaz’s function as redeemer for Ruth (Ruth 3:13–4:10) is well known, as is Job’s resurrection hope in </a:t>
            </a:r>
            <a:r>
              <a:rPr lang="he-IL" b="0" dirty="0" smtClean="0"/>
              <a:t>יהוה</a:t>
            </a:r>
            <a:r>
              <a:rPr lang="en-US" b="0" dirty="0" smtClean="0"/>
              <a:t>, </a:t>
            </a:r>
            <a:r>
              <a:rPr lang="en-US" b="0" dirty="0" smtClean="0"/>
              <a:t>his Redeemer (Job 19:25). </a:t>
            </a:r>
            <a:r>
              <a:rPr lang="he-IL" dirty="0"/>
              <a:t>יהוה </a:t>
            </a:r>
            <a:r>
              <a:rPr lang="en-US" b="0" dirty="0" smtClean="0"/>
              <a:t>himself </a:t>
            </a:r>
            <a:r>
              <a:rPr lang="en-US" b="0" dirty="0" smtClean="0"/>
              <a:t>is the Redeemer of Israel, a fact mentioned 18 times—especially by the prophet Isaiah (Ps 78:35; Isa 41:14).</a:t>
            </a:r>
            <a:endParaRPr lang="en-ZA" b="0" dirty="0" smtClean="0"/>
          </a:p>
          <a:p>
            <a:pPr>
              <a:lnSpc>
                <a:spcPts val="2300"/>
              </a:lnSpc>
            </a:pPr>
            <a:r>
              <a:rPr lang="en-US" b="0" dirty="0" smtClean="0"/>
              <a:t>In the NT, [Messiah] is viewed as the ultimate Redeemer, although the Greek word for redeemer is not used. </a:t>
            </a:r>
            <a:r>
              <a:rPr lang="he-IL" dirty="0" smtClean="0"/>
              <a:t>יהושע</a:t>
            </a:r>
            <a:r>
              <a:rPr lang="en-US" b="0" dirty="0" smtClean="0"/>
              <a:t> </a:t>
            </a:r>
            <a:r>
              <a:rPr lang="en-US" b="0" dirty="0" smtClean="0"/>
              <a:t>gave his life "</a:t>
            </a:r>
            <a:r>
              <a:rPr lang="en-US" b="0" i="1" dirty="0" smtClean="0"/>
              <a:t>as a ransom for many" </a:t>
            </a:r>
            <a:r>
              <a:rPr lang="en-US" b="0" dirty="0" smtClean="0"/>
              <a:t>(Mark 10:45). Thus, the apostle Paul speaks of believers as having "</a:t>
            </a:r>
            <a:r>
              <a:rPr lang="en-US" b="0" i="1" dirty="0" smtClean="0">
                <a:solidFill>
                  <a:srgbClr val="C00000"/>
                </a:solidFill>
              </a:rPr>
              <a:t>redemption through his blood</a:t>
            </a:r>
            <a:r>
              <a:rPr lang="en-US" b="0" dirty="0" smtClean="0">
                <a:solidFill>
                  <a:srgbClr val="C00000"/>
                </a:solidFill>
              </a:rPr>
              <a:t>" </a:t>
            </a:r>
            <a:r>
              <a:rPr lang="en-US" b="0" dirty="0" smtClean="0"/>
              <a:t>(Eph 1:7) (Ibid.).</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RENEWED COVENANT</a:t>
            </a:r>
            <a:endParaRPr lang="en-ZA" dirty="0"/>
          </a:p>
        </p:txBody>
      </p:sp>
      <p:sp>
        <p:nvSpPr>
          <p:cNvPr id="3" name="Content Placeholder 2"/>
          <p:cNvSpPr>
            <a:spLocks noGrp="1"/>
          </p:cNvSpPr>
          <p:nvPr>
            <p:ph idx="1"/>
          </p:nvPr>
        </p:nvSpPr>
        <p:spPr/>
        <p:txBody>
          <a:bodyPr>
            <a:noAutofit/>
          </a:bodyPr>
          <a:lstStyle/>
          <a:p>
            <a:pPr>
              <a:lnSpc>
                <a:spcPts val="2200"/>
              </a:lnSpc>
            </a:pPr>
            <a:r>
              <a:rPr lang="en-US" b="0" dirty="0" smtClean="0"/>
              <a:t>The Renewed Covenant has </a:t>
            </a:r>
            <a:r>
              <a:rPr lang="en-US" b="0" i="1" dirty="0" smtClean="0"/>
              <a:t>“I wills</a:t>
            </a:r>
            <a:r>
              <a:rPr lang="en-US" b="0" dirty="0" smtClean="0"/>
              <a:t>” from </a:t>
            </a:r>
            <a:r>
              <a:rPr lang="he-IL" dirty="0"/>
              <a:t>יהוה</a:t>
            </a:r>
            <a:r>
              <a:rPr lang="en-US" b="0" dirty="0" smtClean="0"/>
              <a:t> </a:t>
            </a:r>
            <a:r>
              <a:rPr lang="en-US" b="0" dirty="0" smtClean="0"/>
              <a:t>as well:</a:t>
            </a:r>
            <a:endParaRPr lang="en-ZA" b="0" dirty="0" smtClean="0"/>
          </a:p>
          <a:p>
            <a:pPr algn="ctr">
              <a:lnSpc>
                <a:spcPts val="2200"/>
              </a:lnSpc>
            </a:pPr>
            <a:r>
              <a:rPr lang="en-ZA" b="0" i="1" dirty="0" smtClean="0">
                <a:solidFill>
                  <a:srgbClr val="004821"/>
                </a:solidFill>
              </a:rPr>
              <a:t>“See, the days are coming,” declares </a:t>
            </a:r>
            <a:r>
              <a:rPr lang="he-IL" b="0" i="1" dirty="0" smtClean="0">
                <a:solidFill>
                  <a:srgbClr val="004821"/>
                </a:solidFill>
              </a:rPr>
              <a:t>יהוה</a:t>
            </a:r>
            <a:r>
              <a:rPr lang="en-ZA" b="0" i="1" dirty="0" smtClean="0">
                <a:solidFill>
                  <a:srgbClr val="004821"/>
                </a:solidFill>
              </a:rPr>
              <a:t>, “when I shall make a new covenant with the house of </a:t>
            </a:r>
            <a:r>
              <a:rPr lang="en-ZA" b="0" i="1" dirty="0" err="1" smtClean="0">
                <a:solidFill>
                  <a:srgbClr val="004821"/>
                </a:solidFill>
              </a:rPr>
              <a:t>Yisra’ĕl</a:t>
            </a:r>
            <a:r>
              <a:rPr lang="en-ZA" b="0" i="1" dirty="0" smtClean="0">
                <a:solidFill>
                  <a:srgbClr val="004821"/>
                </a:solidFill>
              </a:rPr>
              <a:t> and with the house of </a:t>
            </a:r>
            <a:r>
              <a:rPr lang="en-ZA" b="0" i="1" dirty="0" err="1" smtClean="0">
                <a:solidFill>
                  <a:srgbClr val="004821"/>
                </a:solidFill>
              </a:rPr>
              <a:t>Yehuḏah</a:t>
            </a:r>
            <a:r>
              <a:rPr lang="en-ZA" b="0" i="1" dirty="0" smtClean="0">
                <a:solidFill>
                  <a:srgbClr val="004821"/>
                </a:solidFill>
              </a:rPr>
              <a:t>, not like the covenant I made with their fathers in the day when I took them by the hand to bring them out of the land of </a:t>
            </a:r>
            <a:r>
              <a:rPr lang="en-ZA" b="0" i="1" dirty="0" err="1" smtClean="0">
                <a:solidFill>
                  <a:srgbClr val="004821"/>
                </a:solidFill>
              </a:rPr>
              <a:t>Mitsrayim</a:t>
            </a:r>
            <a:r>
              <a:rPr lang="en-ZA" b="0" i="1" dirty="0" smtClean="0">
                <a:solidFill>
                  <a:srgbClr val="004821"/>
                </a:solidFill>
              </a:rPr>
              <a:t>, My covenant which they broke, though I was a husband to them,” declares </a:t>
            </a:r>
            <a:r>
              <a:rPr lang="he-IL" b="0" i="1" dirty="0" smtClean="0">
                <a:solidFill>
                  <a:srgbClr val="004821"/>
                </a:solidFill>
              </a:rPr>
              <a:t>יהוה</a:t>
            </a:r>
            <a:r>
              <a:rPr lang="en-ZA" b="0" i="1" dirty="0" smtClean="0">
                <a:solidFill>
                  <a:srgbClr val="004821"/>
                </a:solidFill>
              </a:rPr>
              <a:t>. “For this is the covenant I shall make with the house of </a:t>
            </a:r>
            <a:r>
              <a:rPr lang="en-ZA" b="0" i="1" dirty="0" err="1" smtClean="0">
                <a:solidFill>
                  <a:srgbClr val="004821"/>
                </a:solidFill>
              </a:rPr>
              <a:t>Yisra’ĕl</a:t>
            </a:r>
            <a:r>
              <a:rPr lang="en-ZA" b="0" i="1" dirty="0" smtClean="0">
                <a:solidFill>
                  <a:srgbClr val="004821"/>
                </a:solidFill>
              </a:rPr>
              <a:t> after those days, declares </a:t>
            </a:r>
            <a:r>
              <a:rPr lang="he-IL" b="0" i="1" dirty="0" smtClean="0">
                <a:solidFill>
                  <a:srgbClr val="004821"/>
                </a:solidFill>
              </a:rPr>
              <a:t>יהוה</a:t>
            </a:r>
            <a:r>
              <a:rPr lang="en-ZA" b="0" i="1" dirty="0" smtClean="0">
                <a:solidFill>
                  <a:srgbClr val="004821"/>
                </a:solidFill>
              </a:rPr>
              <a:t>: I shall put My Torah in their inward parts, and write it on their hearts. And I shall be their Elohim, and they shall be My people. “And no longer shall they teach, each one his neighbour, and each one his brother, saying, ‘Know </a:t>
            </a:r>
            <a:r>
              <a:rPr lang="he-IL" b="0" i="1" dirty="0" smtClean="0">
                <a:solidFill>
                  <a:srgbClr val="004821"/>
                </a:solidFill>
              </a:rPr>
              <a:t>יהוה</a:t>
            </a:r>
            <a:r>
              <a:rPr lang="en-ZA" b="0" i="1" dirty="0" smtClean="0">
                <a:solidFill>
                  <a:srgbClr val="004821"/>
                </a:solidFill>
              </a:rPr>
              <a:t>,’ for they shall all know Me, from the least of them to the greatest of them,” declares </a:t>
            </a:r>
            <a:r>
              <a:rPr lang="he-IL" b="0" i="1" dirty="0" smtClean="0">
                <a:solidFill>
                  <a:srgbClr val="004821"/>
                </a:solidFill>
              </a:rPr>
              <a:t>יהוה</a:t>
            </a:r>
            <a:r>
              <a:rPr lang="en-ZA" b="0" i="1" dirty="0" smtClean="0">
                <a:solidFill>
                  <a:srgbClr val="004821"/>
                </a:solidFill>
              </a:rPr>
              <a:t>. “For I shall forgive their crookedness, and remember their sin no more.” </a:t>
            </a:r>
            <a:r>
              <a:rPr lang="en-ZA" b="1" i="1" dirty="0" smtClean="0">
                <a:solidFill>
                  <a:srgbClr val="004821"/>
                </a:solidFill>
              </a:rPr>
              <a:t>(Jeremiah </a:t>
            </a:r>
            <a:r>
              <a:rPr lang="en-ZA" b="1" i="1" dirty="0" smtClean="0">
                <a:solidFill>
                  <a:srgbClr val="004821"/>
                </a:solidFill>
              </a:rPr>
              <a:t>31:31-34)</a:t>
            </a:r>
            <a:endParaRPr lang="en-ZA" b="1" i="1" dirty="0" smtClean="0">
              <a:solidFill>
                <a:srgbClr val="004821"/>
              </a:solidFill>
            </a:endParaRPr>
          </a:p>
          <a:p>
            <a:pPr>
              <a:lnSpc>
                <a:spcPts val="2200"/>
              </a:lnSpc>
            </a:pPr>
            <a:r>
              <a:rPr lang="en-US" b="0" dirty="0" smtClean="0"/>
              <a:t>Please note that each successive covenant </a:t>
            </a:r>
            <a:r>
              <a:rPr lang="he-IL" dirty="0"/>
              <a:t>יהוה</a:t>
            </a:r>
            <a:r>
              <a:rPr lang="en-US" b="0" dirty="0" smtClean="0"/>
              <a:t> </a:t>
            </a:r>
            <a:r>
              <a:rPr lang="en-US" b="0" dirty="0" smtClean="0"/>
              <a:t>makes with his people is based on and is an expansion of the previous covenant/s.</a:t>
            </a:r>
            <a:endParaRPr lang="en-ZA" b="0" dirty="0" smtClean="0"/>
          </a:p>
          <a:p>
            <a:pPr algn="just">
              <a:lnSpc>
                <a:spcPts val="22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COMING OF </a:t>
            </a:r>
            <a:r>
              <a:rPr lang="he-IL" sz="5400" dirty="0"/>
              <a:t>יהושע</a:t>
            </a:r>
            <a:endParaRPr lang="en-ZA" sz="5400" dirty="0"/>
          </a:p>
        </p:txBody>
      </p:sp>
      <p:sp>
        <p:nvSpPr>
          <p:cNvPr id="3" name="Content Placeholder 2"/>
          <p:cNvSpPr>
            <a:spLocks noGrp="1"/>
          </p:cNvSpPr>
          <p:nvPr>
            <p:ph idx="1"/>
          </p:nvPr>
        </p:nvSpPr>
        <p:spPr/>
        <p:txBody>
          <a:bodyPr>
            <a:noAutofit/>
          </a:bodyPr>
          <a:lstStyle/>
          <a:p>
            <a:pPr algn="ctr">
              <a:lnSpc>
                <a:spcPts val="2300"/>
              </a:lnSpc>
            </a:pPr>
            <a:r>
              <a:rPr lang="en-ZA" b="0" i="1" dirty="0" smtClean="0">
                <a:solidFill>
                  <a:srgbClr val="004821"/>
                </a:solidFill>
              </a:rPr>
              <a:t>“As in the days when you came out of the land of </a:t>
            </a:r>
            <a:r>
              <a:rPr lang="en-ZA" b="0" i="1" dirty="0" err="1" smtClean="0">
                <a:solidFill>
                  <a:srgbClr val="004821"/>
                </a:solidFill>
              </a:rPr>
              <a:t>Mitsrayim</a:t>
            </a:r>
            <a:r>
              <a:rPr lang="en-ZA" b="0" i="1" dirty="0" smtClean="0">
                <a:solidFill>
                  <a:srgbClr val="004821"/>
                </a:solidFill>
              </a:rPr>
              <a:t>, I shall let him see wonders.” </a:t>
            </a:r>
            <a:r>
              <a:rPr lang="en-ZA" b="1" i="1" dirty="0" smtClean="0">
                <a:solidFill>
                  <a:srgbClr val="004821"/>
                </a:solidFill>
              </a:rPr>
              <a:t>(Micah </a:t>
            </a:r>
            <a:r>
              <a:rPr lang="en-ZA" b="1" i="1" dirty="0" smtClean="0">
                <a:solidFill>
                  <a:srgbClr val="004821"/>
                </a:solidFill>
              </a:rPr>
              <a:t>7:15)</a:t>
            </a:r>
            <a:endParaRPr lang="en-ZA" b="1" i="1" dirty="0" smtClean="0">
              <a:solidFill>
                <a:srgbClr val="004821"/>
              </a:solidFill>
            </a:endParaRPr>
          </a:p>
          <a:p>
            <a:pPr algn="just">
              <a:lnSpc>
                <a:spcPts val="2300"/>
              </a:lnSpc>
            </a:pPr>
            <a:r>
              <a:rPr lang="en-ZA" b="0" dirty="0" smtClean="0"/>
              <a:t>Israel </a:t>
            </a:r>
            <a:r>
              <a:rPr lang="en-ZA" b="0" dirty="0" smtClean="0"/>
              <a:t>had lost their trust, or never really had it to begin with. They had stories, remembrances that were generations removed from conditions they found themselves in. </a:t>
            </a:r>
          </a:p>
          <a:p>
            <a:pPr>
              <a:lnSpc>
                <a:spcPts val="2300"/>
              </a:lnSpc>
            </a:pPr>
            <a:r>
              <a:rPr lang="en-ZA" b="0" dirty="0" smtClean="0"/>
              <a:t>Even with ourselves the stories have be adapted, changed, </a:t>
            </a:r>
            <a:r>
              <a:rPr lang="en-ZA" b="0" i="1" dirty="0" smtClean="0"/>
              <a:t>“tweaked” </a:t>
            </a:r>
            <a:r>
              <a:rPr lang="en-ZA" b="0" dirty="0" smtClean="0"/>
              <a:t>for over 2700 years. We lost the truth. Our forefathers ran from the truth when they went head-long into idolatry. Even the reason for </a:t>
            </a:r>
            <a:r>
              <a:rPr lang="en-ZA" b="0" dirty="0" err="1" smtClean="0"/>
              <a:t>Mashiach’s</a:t>
            </a:r>
            <a:r>
              <a:rPr lang="en-ZA" b="0" dirty="0" smtClean="0"/>
              <a:t> coming has been distorted, we have many more layers of confusion than </a:t>
            </a:r>
            <a:r>
              <a:rPr lang="en-ZA" b="0" dirty="0" smtClean="0"/>
              <a:t>Israel. </a:t>
            </a:r>
          </a:p>
          <a:p>
            <a:pPr>
              <a:lnSpc>
                <a:spcPts val="2300"/>
              </a:lnSpc>
            </a:pPr>
            <a:r>
              <a:rPr lang="en-ZA" b="0" dirty="0" smtClean="0"/>
              <a:t>But </a:t>
            </a:r>
            <a:r>
              <a:rPr lang="he-IL" dirty="0"/>
              <a:t>יהוה</a:t>
            </a:r>
            <a:r>
              <a:rPr lang="en-ZA" b="0" dirty="0" smtClean="0"/>
              <a:t> </a:t>
            </a:r>
            <a:r>
              <a:rPr lang="en-ZA" b="0" dirty="0" smtClean="0"/>
              <a:t>remembers His Covenant with our fathers and He even includes the </a:t>
            </a:r>
            <a:r>
              <a:rPr lang="en-ZA" b="0" i="1" dirty="0" smtClean="0"/>
              <a:t>“mixed multitude</a:t>
            </a:r>
            <a:r>
              <a:rPr lang="en-ZA" b="0" dirty="0" smtClean="0"/>
              <a:t>” that </a:t>
            </a:r>
            <a:r>
              <a:rPr lang="en-ZA" b="0" dirty="0" smtClean="0"/>
              <a:t>Moses </a:t>
            </a:r>
            <a:r>
              <a:rPr lang="en-ZA" b="0" dirty="0" smtClean="0"/>
              <a:t>added to the Father’s flock. As the prophets repeatedly remind us in Scripture, He will remember us. Just as the miracles which </a:t>
            </a:r>
            <a:r>
              <a:rPr lang="he-IL" dirty="0"/>
              <a:t>יהוה </a:t>
            </a:r>
            <a:r>
              <a:rPr lang="en-ZA" b="0" dirty="0" smtClean="0"/>
              <a:t>wrought </a:t>
            </a:r>
            <a:r>
              <a:rPr lang="en-ZA" b="0" dirty="0" smtClean="0"/>
              <a:t>in </a:t>
            </a:r>
            <a:r>
              <a:rPr lang="en-ZA" b="0" dirty="0" smtClean="0"/>
              <a:t>Egypt </a:t>
            </a:r>
            <a:r>
              <a:rPr lang="en-ZA" b="0" dirty="0" smtClean="0"/>
              <a:t>surrounded the exodus, so too, will the miracles we will witness in the future be a part of the ultimate Redemption.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LISTEN</a:t>
            </a:r>
            <a:endParaRPr lang="en-ZA" dirty="0"/>
          </a:p>
        </p:txBody>
      </p:sp>
      <p:sp>
        <p:nvSpPr>
          <p:cNvPr id="3" name="Content Placeholder 2"/>
          <p:cNvSpPr>
            <a:spLocks noGrp="1"/>
          </p:cNvSpPr>
          <p:nvPr>
            <p:ph idx="1"/>
          </p:nvPr>
        </p:nvSpPr>
        <p:spPr>
          <a:xfrm>
            <a:off x="323528" y="1600200"/>
            <a:ext cx="8424936" cy="5257800"/>
          </a:xfrm>
        </p:spPr>
        <p:txBody>
          <a:bodyPr>
            <a:noAutofit/>
          </a:bodyPr>
          <a:lstStyle/>
          <a:p>
            <a:pPr algn="ctr">
              <a:lnSpc>
                <a:spcPts val="22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spoke thus to the children of </a:t>
            </a:r>
            <a:r>
              <a:rPr lang="en-ZA" b="0" i="1" dirty="0" err="1" smtClean="0">
                <a:solidFill>
                  <a:srgbClr val="004821"/>
                </a:solidFill>
              </a:rPr>
              <a:t>Yisra’ĕl</a:t>
            </a:r>
            <a:r>
              <a:rPr lang="en-ZA" b="0" i="1" dirty="0" smtClean="0">
                <a:solidFill>
                  <a:srgbClr val="004821"/>
                </a:solidFill>
              </a:rPr>
              <a:t>, but they did not listen to </a:t>
            </a:r>
            <a:r>
              <a:rPr lang="en-ZA" b="0" i="1" dirty="0" err="1" smtClean="0">
                <a:solidFill>
                  <a:srgbClr val="004821"/>
                </a:solidFill>
              </a:rPr>
              <a:t>Mosheh</a:t>
            </a:r>
            <a:r>
              <a:rPr lang="en-ZA" b="0" i="1" dirty="0" smtClean="0">
                <a:solidFill>
                  <a:srgbClr val="004821"/>
                </a:solidFill>
              </a:rPr>
              <a:t>, because of shortness of spirit, and from hard slavery. </a:t>
            </a:r>
            <a:r>
              <a:rPr lang="en-ZA" b="1" i="1" dirty="0" smtClean="0">
                <a:solidFill>
                  <a:srgbClr val="004821"/>
                </a:solidFill>
              </a:rPr>
              <a:t>(Exodus </a:t>
            </a:r>
            <a:r>
              <a:rPr lang="en-ZA" b="1" i="1" dirty="0" smtClean="0">
                <a:solidFill>
                  <a:srgbClr val="004821"/>
                </a:solidFill>
              </a:rPr>
              <a:t>6:9)</a:t>
            </a:r>
            <a:endParaRPr lang="en-ZA" b="1" i="1" dirty="0" smtClean="0">
              <a:solidFill>
                <a:srgbClr val="004821"/>
              </a:solidFill>
            </a:endParaRPr>
          </a:p>
          <a:p>
            <a:pPr algn="just">
              <a:lnSpc>
                <a:spcPts val="2200"/>
              </a:lnSpc>
            </a:pPr>
            <a:r>
              <a:rPr lang="en-ZA" b="0" dirty="0" smtClean="0"/>
              <a:t>Exodus </a:t>
            </a:r>
            <a:r>
              <a:rPr lang="en-ZA" b="0" dirty="0" smtClean="0"/>
              <a:t>6:9 actually reads the Children of </a:t>
            </a:r>
            <a:r>
              <a:rPr lang="en-ZA" b="0" dirty="0" smtClean="0"/>
              <a:t>Israel </a:t>
            </a:r>
            <a:r>
              <a:rPr lang="en-ZA" b="0" dirty="0" smtClean="0"/>
              <a:t>did not </a:t>
            </a:r>
            <a:r>
              <a:rPr lang="en-ZA" b="0" i="1" dirty="0" smtClean="0"/>
              <a:t>“listen</a:t>
            </a:r>
            <a:r>
              <a:rPr lang="en-ZA" b="0" dirty="0" smtClean="0"/>
              <a:t>” to </a:t>
            </a:r>
            <a:r>
              <a:rPr lang="en-ZA" b="0" dirty="0" smtClean="0"/>
              <a:t>Moses </a:t>
            </a:r>
            <a:r>
              <a:rPr lang="en-ZA" b="0" dirty="0" smtClean="0"/>
              <a:t>because of “</a:t>
            </a:r>
            <a:r>
              <a:rPr lang="en-ZA" b="0" i="1" dirty="0" smtClean="0"/>
              <a:t>shortness” of “spirit” and “hard” “slavery</a:t>
            </a:r>
            <a:r>
              <a:rPr lang="en-ZA" b="0" dirty="0" smtClean="0"/>
              <a:t>”. Other English translations say “</a:t>
            </a:r>
            <a:r>
              <a:rPr lang="en-ZA" b="0" i="1" dirty="0" smtClean="0"/>
              <a:t>anguish” of “spirit</a:t>
            </a:r>
            <a:r>
              <a:rPr lang="en-ZA" b="0" dirty="0" smtClean="0"/>
              <a:t>” and </a:t>
            </a:r>
            <a:r>
              <a:rPr lang="en-ZA" b="0" i="1" dirty="0" smtClean="0"/>
              <a:t>“hard” “bondage</a:t>
            </a:r>
            <a:r>
              <a:rPr lang="en-ZA" b="0" dirty="0" smtClean="0"/>
              <a:t>”. But, the Hebrew here is most interesting. They did not listen to </a:t>
            </a:r>
            <a:r>
              <a:rPr lang="en-ZA" b="0" dirty="0" smtClean="0"/>
              <a:t>Moses, </a:t>
            </a:r>
            <a:r>
              <a:rPr lang="en-ZA" b="0" dirty="0" smtClean="0"/>
              <a:t>“</a:t>
            </a:r>
            <a:r>
              <a:rPr lang="en-ZA" b="0" i="1" dirty="0" err="1" smtClean="0"/>
              <a:t>Sh‟ma</a:t>
            </a:r>
            <a:r>
              <a:rPr lang="en-ZA" b="0" i="1" dirty="0" smtClean="0"/>
              <a:t>”, or “hear and do</a:t>
            </a:r>
            <a:r>
              <a:rPr lang="en-ZA" b="0" dirty="0" smtClean="0"/>
              <a:t>”:</a:t>
            </a:r>
          </a:p>
          <a:p>
            <a:pPr marL="457200" indent="-457200" algn="just">
              <a:lnSpc>
                <a:spcPts val="2200"/>
              </a:lnSpc>
              <a:buFont typeface="+mj-lt"/>
              <a:buAutoNum type="arabicPeriod"/>
            </a:pPr>
            <a:r>
              <a:rPr lang="en-ZA" b="0" dirty="0" smtClean="0"/>
              <a:t>Because of </a:t>
            </a:r>
            <a:r>
              <a:rPr lang="en-ZA" b="0" i="1" dirty="0" smtClean="0"/>
              <a:t>“</a:t>
            </a:r>
            <a:r>
              <a:rPr lang="en-ZA" b="0" i="1" dirty="0" err="1" smtClean="0"/>
              <a:t>kotzer</a:t>
            </a:r>
            <a:r>
              <a:rPr lang="en-ZA" b="0" i="1" dirty="0" smtClean="0"/>
              <a:t>” </a:t>
            </a:r>
            <a:r>
              <a:rPr lang="en-ZA" b="0" dirty="0" smtClean="0"/>
              <a:t>(Strong’s #7115) meaning “</a:t>
            </a:r>
            <a:r>
              <a:rPr lang="en-ZA" b="0" i="1" dirty="0" smtClean="0"/>
              <a:t>impatient”, </a:t>
            </a:r>
            <a:r>
              <a:rPr lang="en-ZA" b="0" dirty="0" smtClean="0"/>
              <a:t>from the root word </a:t>
            </a:r>
            <a:r>
              <a:rPr lang="en-ZA" b="0" i="1" dirty="0" err="1" smtClean="0"/>
              <a:t>katsar</a:t>
            </a:r>
            <a:r>
              <a:rPr lang="en-ZA" b="0" i="1" dirty="0" smtClean="0"/>
              <a:t> </a:t>
            </a:r>
            <a:r>
              <a:rPr lang="en-ZA" b="0" dirty="0" smtClean="0"/>
              <a:t>which means “</a:t>
            </a:r>
            <a:r>
              <a:rPr lang="en-ZA" b="0" i="1" dirty="0" smtClean="0"/>
              <a:t>to shorten”. </a:t>
            </a:r>
            <a:r>
              <a:rPr lang="en-ZA" b="0" dirty="0" smtClean="0"/>
              <a:t>The word used for </a:t>
            </a:r>
            <a:r>
              <a:rPr lang="en-ZA" b="0" i="1" dirty="0" smtClean="0"/>
              <a:t>“spirit</a:t>
            </a:r>
            <a:r>
              <a:rPr lang="en-ZA" b="0" dirty="0" smtClean="0"/>
              <a:t>” here is “</a:t>
            </a:r>
            <a:r>
              <a:rPr lang="en-ZA" b="0" i="1" dirty="0" err="1" smtClean="0"/>
              <a:t>Ruach</a:t>
            </a:r>
            <a:r>
              <a:rPr lang="en-ZA" b="0" i="1" dirty="0" smtClean="0"/>
              <a:t>” </a:t>
            </a:r>
            <a:r>
              <a:rPr lang="en-ZA" b="0" dirty="0" smtClean="0"/>
              <a:t>(Strong’s #7307) meaning “</a:t>
            </a:r>
            <a:r>
              <a:rPr lang="en-ZA" b="0" i="1" dirty="0" smtClean="0"/>
              <a:t>spirit” or “breath</a:t>
            </a:r>
            <a:r>
              <a:rPr lang="en-ZA" b="0" dirty="0" smtClean="0"/>
              <a:t>”. </a:t>
            </a:r>
          </a:p>
          <a:p>
            <a:pPr marL="457200" indent="-457200" algn="just">
              <a:lnSpc>
                <a:spcPts val="2200"/>
              </a:lnSpc>
              <a:buFont typeface="+mj-lt"/>
              <a:buAutoNum type="arabicPeriod"/>
            </a:pPr>
            <a:r>
              <a:rPr lang="en-ZA" b="0" dirty="0" smtClean="0"/>
              <a:t>“</a:t>
            </a:r>
            <a:r>
              <a:rPr lang="en-ZA" b="0" i="1" dirty="0" smtClean="0"/>
              <a:t>hard bondage</a:t>
            </a:r>
            <a:r>
              <a:rPr lang="en-ZA" b="0" dirty="0" smtClean="0"/>
              <a:t>”. The Hebrew word translated here as “</a:t>
            </a:r>
            <a:r>
              <a:rPr lang="en-ZA" b="0" i="1" dirty="0" smtClean="0"/>
              <a:t>hard” is “</a:t>
            </a:r>
            <a:r>
              <a:rPr lang="en-ZA" b="0" i="1" dirty="0" err="1" smtClean="0"/>
              <a:t>kasheh</a:t>
            </a:r>
            <a:r>
              <a:rPr lang="en-ZA" b="0" dirty="0" smtClean="0"/>
              <a:t>” (Strong’s #7186) meaning “</a:t>
            </a:r>
            <a:r>
              <a:rPr lang="en-ZA" b="0" i="1" dirty="0" smtClean="0"/>
              <a:t>hard” or “stiff-necked</a:t>
            </a:r>
            <a:r>
              <a:rPr lang="en-ZA" b="0" dirty="0" smtClean="0"/>
              <a:t>”. Describing the Children of </a:t>
            </a:r>
            <a:r>
              <a:rPr lang="en-ZA" b="0" dirty="0" smtClean="0"/>
              <a:t>Israel </a:t>
            </a:r>
            <a:r>
              <a:rPr lang="en-ZA" b="0" dirty="0" smtClean="0"/>
              <a:t>in </a:t>
            </a:r>
            <a:r>
              <a:rPr lang="en-ZA" b="0" i="1" dirty="0" smtClean="0"/>
              <a:t>Exodus </a:t>
            </a:r>
            <a:r>
              <a:rPr lang="en-ZA" b="0" i="1" dirty="0" smtClean="0"/>
              <a:t>32:9, 33:3, 33:5, 34:9, </a:t>
            </a:r>
            <a:r>
              <a:rPr lang="en-ZA" b="0" i="1" dirty="0" smtClean="0"/>
              <a:t>Deuteronomy 9:6</a:t>
            </a:r>
            <a:r>
              <a:rPr lang="en-ZA" b="0" i="1" dirty="0" smtClean="0"/>
              <a:t>, 9:13, 31:27 and </a:t>
            </a:r>
            <a:r>
              <a:rPr lang="en-ZA" b="0" i="1" dirty="0" smtClean="0"/>
              <a:t>Judges </a:t>
            </a:r>
            <a:r>
              <a:rPr lang="en-ZA" b="0" i="1" dirty="0" smtClean="0"/>
              <a:t>2:19. </a:t>
            </a:r>
            <a:r>
              <a:rPr lang="en-ZA" b="0" dirty="0" smtClean="0"/>
              <a:t>The word “</a:t>
            </a:r>
            <a:r>
              <a:rPr lang="en-ZA" b="0" i="1" dirty="0" smtClean="0"/>
              <a:t>slavery</a:t>
            </a:r>
            <a:r>
              <a:rPr lang="en-ZA" b="0" dirty="0" smtClean="0"/>
              <a:t>” </a:t>
            </a:r>
            <a:r>
              <a:rPr lang="en-ZA" b="0" i="1" dirty="0" smtClean="0"/>
              <a:t>“</a:t>
            </a:r>
            <a:r>
              <a:rPr lang="en-ZA" b="0" i="1" dirty="0" err="1" smtClean="0"/>
              <a:t>abodah</a:t>
            </a:r>
            <a:r>
              <a:rPr lang="en-ZA" b="0" i="1" dirty="0" smtClean="0"/>
              <a:t>” </a:t>
            </a:r>
            <a:r>
              <a:rPr lang="en-ZA" b="0" dirty="0" smtClean="0"/>
              <a:t>(Strong’s #5656) meaning “</a:t>
            </a:r>
            <a:r>
              <a:rPr lang="en-ZA" b="0" i="1" dirty="0" smtClean="0"/>
              <a:t>work”, </a:t>
            </a:r>
            <a:r>
              <a:rPr lang="en-ZA" b="0" i="1" dirty="0" smtClean="0"/>
              <a:t>“labour” </a:t>
            </a:r>
            <a:r>
              <a:rPr lang="en-ZA" b="0" i="1" dirty="0" smtClean="0"/>
              <a:t>or “service</a:t>
            </a:r>
            <a:r>
              <a:rPr lang="en-ZA" b="0" dirty="0" smtClean="0"/>
              <a:t>”.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ATTACHED TO THE CAPTOR</a:t>
            </a:r>
            <a:endParaRPr lang="en-ZA" dirty="0"/>
          </a:p>
        </p:txBody>
      </p:sp>
      <p:sp>
        <p:nvSpPr>
          <p:cNvPr id="3" name="Content Placeholder 2"/>
          <p:cNvSpPr>
            <a:spLocks noGrp="1"/>
          </p:cNvSpPr>
          <p:nvPr>
            <p:ph idx="1"/>
          </p:nvPr>
        </p:nvSpPr>
        <p:spPr/>
        <p:txBody>
          <a:bodyPr>
            <a:normAutofit/>
          </a:bodyPr>
          <a:lstStyle/>
          <a:p>
            <a:pPr algn="just"/>
            <a:r>
              <a:rPr lang="en-ZA" b="0" dirty="0" smtClean="0"/>
              <a:t>The meanings of </a:t>
            </a:r>
            <a:r>
              <a:rPr lang="en-ZA" b="0" dirty="0" smtClean="0"/>
              <a:t>Exodus </a:t>
            </a:r>
            <a:r>
              <a:rPr lang="en-ZA" b="0" dirty="0" smtClean="0"/>
              <a:t>6:9, reflect also on their attitudes. According to the DHV (Dyslexic Hebrew Version) it translates; “</a:t>
            </a:r>
            <a:r>
              <a:rPr lang="en-ZA" b="0" i="1" dirty="0" smtClean="0">
                <a:solidFill>
                  <a:srgbClr val="004821"/>
                </a:solidFill>
              </a:rPr>
              <a:t>And Moshe spoke these words to the Children of </a:t>
            </a:r>
            <a:r>
              <a:rPr lang="en-ZA" b="0" i="1" dirty="0" err="1" smtClean="0">
                <a:solidFill>
                  <a:srgbClr val="004821"/>
                </a:solidFill>
              </a:rPr>
              <a:t>Yisra‟el</a:t>
            </a:r>
            <a:r>
              <a:rPr lang="en-ZA" b="0" i="1" dirty="0" smtClean="0">
                <a:solidFill>
                  <a:srgbClr val="004821"/>
                </a:solidFill>
              </a:rPr>
              <a:t>, but they did not „hear and obey‟ Moshe, because they were „impatient‟ of „spirit‟ and „stiff-necked‟ in their „service‟.” </a:t>
            </a:r>
          </a:p>
          <a:p>
            <a:pPr algn="just"/>
            <a:r>
              <a:rPr lang="en-ZA" b="0" dirty="0" smtClean="0"/>
              <a:t>This relates both ways. </a:t>
            </a:r>
            <a:r>
              <a:rPr lang="en-ZA" b="0" i="1" dirty="0" smtClean="0">
                <a:solidFill>
                  <a:srgbClr val="002060"/>
                </a:solidFill>
              </a:rPr>
              <a:t>Yes, their service to the Egyptians was hard. But, they were stiff-necked about leaving it as they lived in their own homes, in their own community, Goshen (a land of plenty). Over time, these homes and their city had become their “prison”. </a:t>
            </a:r>
          </a:p>
          <a:p>
            <a:pPr algn="just"/>
            <a:r>
              <a:rPr lang="en-ZA" b="0" dirty="0" smtClean="0"/>
              <a:t>Psychologists have written a lot about this phenomenon. It’s very common, also, in long-term hostage situations. The hostage, while wanting to go free, develops an attachment to the captor because they come to depend on them for their daily survival.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LEVI</a:t>
            </a:r>
            <a:endParaRPr lang="en-ZA" dirty="0"/>
          </a:p>
        </p:txBody>
      </p:sp>
      <p:sp>
        <p:nvSpPr>
          <p:cNvPr id="3" name="Content Placeholder 2"/>
          <p:cNvSpPr>
            <a:spLocks noGrp="1"/>
          </p:cNvSpPr>
          <p:nvPr>
            <p:ph idx="1"/>
          </p:nvPr>
        </p:nvSpPr>
        <p:spPr/>
        <p:txBody>
          <a:bodyPr>
            <a:noAutofit/>
          </a:bodyPr>
          <a:lstStyle/>
          <a:p>
            <a:pPr algn="ctr">
              <a:lnSpc>
                <a:spcPts val="2600"/>
              </a:lnSpc>
            </a:pPr>
            <a:r>
              <a:rPr lang="en-ZA" b="0" i="1" dirty="0" smtClean="0">
                <a:solidFill>
                  <a:srgbClr val="004821"/>
                </a:solidFill>
              </a:rPr>
              <a:t>These are the names of the sons of </a:t>
            </a:r>
            <a:r>
              <a:rPr lang="en-ZA" b="0" i="1" dirty="0" err="1" smtClean="0">
                <a:solidFill>
                  <a:srgbClr val="004821"/>
                </a:solidFill>
              </a:rPr>
              <a:t>Lĕwi</a:t>
            </a:r>
            <a:r>
              <a:rPr lang="en-ZA" b="0" i="1" dirty="0" smtClean="0">
                <a:solidFill>
                  <a:srgbClr val="004821"/>
                </a:solidFill>
              </a:rPr>
              <a:t> according to their generations: </a:t>
            </a:r>
            <a:r>
              <a:rPr lang="en-ZA" b="0" i="1" dirty="0" err="1" smtClean="0">
                <a:solidFill>
                  <a:srgbClr val="004821"/>
                </a:solidFill>
              </a:rPr>
              <a:t>Gĕreshon</a:t>
            </a:r>
            <a:r>
              <a:rPr lang="en-ZA" b="0" i="1" dirty="0" smtClean="0">
                <a:solidFill>
                  <a:srgbClr val="004821"/>
                </a:solidFill>
              </a:rPr>
              <a:t>, and </a:t>
            </a:r>
            <a:r>
              <a:rPr lang="en-ZA" b="0" i="1" dirty="0" err="1" smtClean="0">
                <a:solidFill>
                  <a:srgbClr val="004821"/>
                </a:solidFill>
              </a:rPr>
              <a:t>Qehath</a:t>
            </a:r>
            <a:r>
              <a:rPr lang="en-ZA" b="0" i="1" dirty="0" smtClean="0">
                <a:solidFill>
                  <a:srgbClr val="004821"/>
                </a:solidFill>
              </a:rPr>
              <a:t>, and </a:t>
            </a:r>
            <a:r>
              <a:rPr lang="en-ZA" b="0" i="1" dirty="0" err="1" smtClean="0">
                <a:solidFill>
                  <a:srgbClr val="004821"/>
                </a:solidFill>
              </a:rPr>
              <a:t>Merari</a:t>
            </a:r>
            <a:r>
              <a:rPr lang="en-ZA" b="0" i="1" dirty="0" smtClean="0">
                <a:solidFill>
                  <a:srgbClr val="004821"/>
                </a:solidFill>
              </a:rPr>
              <a:t>. And the years of the life of </a:t>
            </a:r>
            <a:r>
              <a:rPr lang="en-ZA" b="0" i="1" dirty="0" err="1" smtClean="0">
                <a:solidFill>
                  <a:srgbClr val="004821"/>
                </a:solidFill>
              </a:rPr>
              <a:t>Lĕwi</a:t>
            </a:r>
            <a:r>
              <a:rPr lang="en-ZA" b="0" i="1" dirty="0" smtClean="0">
                <a:solidFill>
                  <a:srgbClr val="004821"/>
                </a:solidFill>
              </a:rPr>
              <a:t> were one hundred and thirty-seven. ..And </a:t>
            </a:r>
            <a:r>
              <a:rPr lang="en-ZA" b="0" i="1" dirty="0" err="1" smtClean="0">
                <a:solidFill>
                  <a:srgbClr val="004821"/>
                </a:solidFill>
              </a:rPr>
              <a:t>Amram</a:t>
            </a:r>
            <a:r>
              <a:rPr lang="en-ZA" b="0" i="1" dirty="0" smtClean="0">
                <a:solidFill>
                  <a:srgbClr val="004821"/>
                </a:solidFill>
              </a:rPr>
              <a:t> took for himself </a:t>
            </a:r>
            <a:r>
              <a:rPr lang="en-ZA" b="0" i="1" dirty="0" err="1" smtClean="0">
                <a:solidFill>
                  <a:srgbClr val="004821"/>
                </a:solidFill>
              </a:rPr>
              <a:t>Yoḵeḇed</a:t>
            </a:r>
            <a:r>
              <a:rPr lang="en-ZA" b="0" i="1" dirty="0" smtClean="0">
                <a:solidFill>
                  <a:srgbClr val="004821"/>
                </a:solidFill>
              </a:rPr>
              <a:t>̱, his father’s sister, as wife. And she bore him </a:t>
            </a:r>
            <a:r>
              <a:rPr lang="en-ZA" b="0" i="1" dirty="0" err="1" smtClean="0">
                <a:solidFill>
                  <a:srgbClr val="004821"/>
                </a:solidFill>
              </a:rPr>
              <a:t>Aharon</a:t>
            </a:r>
            <a:r>
              <a:rPr lang="en-ZA" b="0" i="1" dirty="0" smtClean="0">
                <a:solidFill>
                  <a:srgbClr val="004821"/>
                </a:solidFill>
              </a:rPr>
              <a:t> and </a:t>
            </a:r>
            <a:r>
              <a:rPr lang="en-ZA" b="0" i="1" dirty="0" err="1" smtClean="0">
                <a:solidFill>
                  <a:srgbClr val="004821"/>
                </a:solidFill>
              </a:rPr>
              <a:t>Mosheh</a:t>
            </a:r>
            <a:r>
              <a:rPr lang="en-ZA" b="0" i="1" dirty="0" smtClean="0">
                <a:solidFill>
                  <a:srgbClr val="004821"/>
                </a:solidFill>
              </a:rPr>
              <a:t>. And the years of the life of </a:t>
            </a:r>
            <a:r>
              <a:rPr lang="en-ZA" b="0" i="1" dirty="0" err="1" smtClean="0">
                <a:solidFill>
                  <a:srgbClr val="004821"/>
                </a:solidFill>
              </a:rPr>
              <a:t>Amram</a:t>
            </a:r>
            <a:r>
              <a:rPr lang="en-ZA" b="0" i="1" dirty="0" smtClean="0">
                <a:solidFill>
                  <a:srgbClr val="004821"/>
                </a:solidFill>
              </a:rPr>
              <a:t> were one hundred and thirty-seven</a:t>
            </a:r>
            <a:r>
              <a:rPr lang="en-ZA" i="1" dirty="0" smtClean="0">
                <a:solidFill>
                  <a:srgbClr val="004821"/>
                </a:solidFill>
              </a:rPr>
              <a:t>. </a:t>
            </a:r>
            <a:r>
              <a:rPr lang="en-ZA" b="1" i="1" dirty="0" smtClean="0">
                <a:solidFill>
                  <a:srgbClr val="004821"/>
                </a:solidFill>
              </a:rPr>
              <a:t>(Exodus </a:t>
            </a:r>
            <a:r>
              <a:rPr lang="en-ZA" b="1" i="1" dirty="0" smtClean="0">
                <a:solidFill>
                  <a:srgbClr val="004821"/>
                </a:solidFill>
              </a:rPr>
              <a:t>6:16-20)</a:t>
            </a:r>
            <a:endParaRPr lang="en-ZA" b="1" i="1" dirty="0" smtClean="0">
              <a:solidFill>
                <a:srgbClr val="004821"/>
              </a:solidFill>
            </a:endParaRPr>
          </a:p>
          <a:p>
            <a:pPr algn="just">
              <a:lnSpc>
                <a:spcPts val="2600"/>
              </a:lnSpc>
            </a:pPr>
            <a:r>
              <a:rPr lang="en-ZA" b="0" dirty="0" smtClean="0"/>
              <a:t>Levi (Strong’s #3878) means “</a:t>
            </a:r>
            <a:r>
              <a:rPr lang="en-ZA" b="0" i="1" dirty="0" smtClean="0"/>
              <a:t>joined to” as in “at the heart”. </a:t>
            </a:r>
            <a:r>
              <a:rPr lang="en-ZA" b="0" dirty="0" smtClean="0"/>
              <a:t>His sons </a:t>
            </a:r>
            <a:r>
              <a:rPr lang="en-ZA" b="0" dirty="0" err="1" smtClean="0"/>
              <a:t>Gereshon</a:t>
            </a:r>
            <a:r>
              <a:rPr lang="en-ZA" b="0" dirty="0" smtClean="0"/>
              <a:t> (#1648), meaning “</a:t>
            </a:r>
            <a:r>
              <a:rPr lang="en-ZA" b="0" i="1" dirty="0" smtClean="0"/>
              <a:t>exile</a:t>
            </a:r>
            <a:r>
              <a:rPr lang="en-ZA" b="0" dirty="0" smtClean="0"/>
              <a:t>”, </a:t>
            </a:r>
            <a:r>
              <a:rPr lang="en-ZA" b="0" dirty="0" err="1" smtClean="0"/>
              <a:t>Qehath</a:t>
            </a:r>
            <a:r>
              <a:rPr lang="en-ZA" b="0" dirty="0" smtClean="0"/>
              <a:t> (#6955) meaning “</a:t>
            </a:r>
            <a:r>
              <a:rPr lang="en-ZA" b="0" i="1" dirty="0" smtClean="0"/>
              <a:t>assembly</a:t>
            </a:r>
            <a:r>
              <a:rPr lang="en-ZA" b="0" dirty="0" smtClean="0"/>
              <a:t>” and </a:t>
            </a:r>
            <a:r>
              <a:rPr lang="en-ZA" b="0" dirty="0" err="1" smtClean="0"/>
              <a:t>Merari</a:t>
            </a:r>
            <a:r>
              <a:rPr lang="en-ZA" b="0" dirty="0" smtClean="0"/>
              <a:t> (#4847) meaning “</a:t>
            </a:r>
            <a:r>
              <a:rPr lang="en-ZA" b="0" i="1" dirty="0" smtClean="0"/>
              <a:t>bitter herbs”</a:t>
            </a:r>
            <a:r>
              <a:rPr lang="en-ZA" b="0" dirty="0" smtClean="0"/>
              <a:t>. </a:t>
            </a:r>
          </a:p>
          <a:p>
            <a:pPr algn="just">
              <a:lnSpc>
                <a:spcPts val="2600"/>
              </a:lnSpc>
            </a:pPr>
            <a:r>
              <a:rPr lang="en-ZA" b="0" dirty="0" smtClean="0"/>
              <a:t>Levi lived 137 years. The </a:t>
            </a:r>
            <a:r>
              <a:rPr lang="en-ZA" b="0" dirty="0" err="1" smtClean="0"/>
              <a:t>gematria</a:t>
            </a:r>
            <a:r>
              <a:rPr lang="en-ZA" b="0" dirty="0" smtClean="0"/>
              <a:t> of Levi’s lifespan matches that of the word “</a:t>
            </a:r>
            <a:r>
              <a:rPr lang="en-ZA" b="0" i="1" dirty="0" err="1" smtClean="0"/>
              <a:t>matseva</a:t>
            </a:r>
            <a:r>
              <a:rPr lang="en-ZA" b="0" i="1" dirty="0" smtClean="0"/>
              <a:t>” </a:t>
            </a:r>
            <a:r>
              <a:rPr lang="en-ZA" b="0" dirty="0" smtClean="0"/>
              <a:t>which means “</a:t>
            </a:r>
            <a:r>
              <a:rPr lang="en-ZA" b="0" i="1" dirty="0" smtClean="0"/>
              <a:t>monument”. </a:t>
            </a:r>
            <a:r>
              <a:rPr lang="en-ZA" b="0" dirty="0" smtClean="0"/>
              <a:t> </a:t>
            </a:r>
          </a:p>
          <a:p>
            <a:pPr>
              <a:lnSpc>
                <a:spcPts val="2600"/>
              </a:lnSpc>
            </a:pPr>
            <a:r>
              <a:rPr lang="en-ZA" b="0" dirty="0" smtClean="0">
                <a:solidFill>
                  <a:srgbClr val="C00000"/>
                </a:solidFill>
              </a:rPr>
              <a:t>Levi (137 years), his tribe is to be a monument for us and for all time. That he is </a:t>
            </a:r>
            <a:r>
              <a:rPr lang="en-ZA" b="0" i="1" dirty="0" smtClean="0">
                <a:solidFill>
                  <a:srgbClr val="C00000"/>
                </a:solidFill>
              </a:rPr>
              <a:t>“joined in heart</a:t>
            </a:r>
            <a:r>
              <a:rPr lang="en-ZA" b="0" dirty="0" smtClean="0">
                <a:solidFill>
                  <a:srgbClr val="C00000"/>
                </a:solidFill>
              </a:rPr>
              <a:t>” to the “</a:t>
            </a:r>
            <a:r>
              <a:rPr lang="en-ZA" b="0" i="1" dirty="0" smtClean="0">
                <a:solidFill>
                  <a:srgbClr val="C00000"/>
                </a:solidFill>
              </a:rPr>
              <a:t>exiled assembly</a:t>
            </a:r>
            <a:r>
              <a:rPr lang="en-ZA" b="0" dirty="0" smtClean="0">
                <a:solidFill>
                  <a:srgbClr val="C00000"/>
                </a:solidFill>
              </a:rPr>
              <a:t>” and eats the “</a:t>
            </a:r>
            <a:r>
              <a:rPr lang="en-ZA" b="0" i="1" dirty="0" smtClean="0">
                <a:solidFill>
                  <a:srgbClr val="C00000"/>
                </a:solidFill>
              </a:rPr>
              <a:t>bitter herbs</a:t>
            </a:r>
            <a:r>
              <a:rPr lang="en-ZA" b="0" dirty="0" smtClean="0">
                <a:solidFill>
                  <a:srgbClr val="C00000"/>
                </a:solidFill>
              </a:rPr>
              <a:t>” of our slavery with us. Here we see a picture of Levi’s destiny to teach Ephraim in these last days.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SONS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
        <p:nvSpPr>
          <p:cNvPr id="5" name="Content Placeholder 2"/>
          <p:cNvSpPr>
            <a:spLocks noGrp="1"/>
          </p:cNvSpPr>
          <p:nvPr>
            <p:ph idx="1"/>
          </p:nvPr>
        </p:nvSpPr>
        <p:spPr/>
        <p:txBody>
          <a:bodyPr>
            <a:noAutofit/>
          </a:bodyPr>
          <a:lstStyle/>
          <a:p>
            <a:pPr algn="just">
              <a:lnSpc>
                <a:spcPts val="2200"/>
              </a:lnSpc>
            </a:pPr>
            <a:r>
              <a:rPr lang="en-ZA" b="0" dirty="0" smtClean="0"/>
              <a:t>The sons of </a:t>
            </a:r>
            <a:r>
              <a:rPr lang="en-ZA" b="0" dirty="0" err="1" smtClean="0"/>
              <a:t>Gereshon</a:t>
            </a:r>
            <a:r>
              <a:rPr lang="en-ZA" b="0" dirty="0" smtClean="0"/>
              <a:t> (sons of exile</a:t>
            </a:r>
            <a:r>
              <a:rPr lang="en-ZA" b="0" dirty="0" smtClean="0"/>
              <a:t>):</a:t>
            </a:r>
          </a:p>
          <a:p>
            <a:pPr marL="342900" indent="-342900" algn="just">
              <a:lnSpc>
                <a:spcPts val="2200"/>
              </a:lnSpc>
              <a:buFont typeface="Arial" panose="020B0604020202020204" pitchFamily="34" charset="0"/>
              <a:buChar char="•"/>
            </a:pPr>
            <a:r>
              <a:rPr lang="en-ZA" b="0" dirty="0" smtClean="0"/>
              <a:t>“</a:t>
            </a:r>
            <a:r>
              <a:rPr lang="en-ZA" b="0" i="1" dirty="0" err="1" smtClean="0"/>
              <a:t>Libni</a:t>
            </a:r>
            <a:r>
              <a:rPr lang="en-ZA" b="0" i="1" dirty="0" smtClean="0"/>
              <a:t>” </a:t>
            </a:r>
            <a:r>
              <a:rPr lang="en-ZA" b="0" dirty="0" smtClean="0"/>
              <a:t>(#3845) meaning “</a:t>
            </a:r>
            <a:r>
              <a:rPr lang="en-ZA" b="0" i="1" dirty="0" smtClean="0"/>
              <a:t>white”</a:t>
            </a:r>
            <a:r>
              <a:rPr lang="en-ZA" b="0" dirty="0" smtClean="0"/>
              <a:t>. </a:t>
            </a:r>
            <a:endParaRPr lang="en-ZA" b="0" dirty="0" smtClean="0"/>
          </a:p>
          <a:p>
            <a:pPr marL="342900" indent="-342900" algn="just">
              <a:lnSpc>
                <a:spcPts val="2200"/>
              </a:lnSpc>
              <a:buFont typeface="Arial" panose="020B0604020202020204" pitchFamily="34" charset="0"/>
              <a:buChar char="•"/>
            </a:pPr>
            <a:r>
              <a:rPr lang="en-ZA" b="0" i="1" dirty="0" smtClean="0"/>
              <a:t>“</a:t>
            </a:r>
            <a:r>
              <a:rPr lang="en-ZA" b="0" i="1" dirty="0" err="1" smtClean="0"/>
              <a:t>Shim‟i</a:t>
            </a:r>
            <a:r>
              <a:rPr lang="en-ZA" b="0" i="1" dirty="0" smtClean="0"/>
              <a:t>”</a:t>
            </a:r>
            <a:r>
              <a:rPr lang="en-ZA" b="0" dirty="0" smtClean="0"/>
              <a:t> (8096) meaning </a:t>
            </a:r>
            <a:r>
              <a:rPr lang="en-ZA" b="0" i="1" dirty="0" smtClean="0"/>
              <a:t>“renown” or “known</a:t>
            </a:r>
            <a:r>
              <a:rPr lang="en-ZA" b="0" dirty="0" smtClean="0"/>
              <a:t>”, from “</a:t>
            </a:r>
            <a:r>
              <a:rPr lang="en-ZA" b="0" i="1" dirty="0" err="1" smtClean="0"/>
              <a:t>sh‟ma</a:t>
            </a:r>
            <a:r>
              <a:rPr lang="en-ZA" b="0" i="1" dirty="0" smtClean="0"/>
              <a:t>” </a:t>
            </a:r>
            <a:r>
              <a:rPr lang="en-ZA" b="0" dirty="0" smtClean="0"/>
              <a:t>meaning</a:t>
            </a:r>
            <a:r>
              <a:rPr lang="en-ZA" b="0" i="1" dirty="0" smtClean="0"/>
              <a:t> “hear and obey”. </a:t>
            </a:r>
          </a:p>
          <a:p>
            <a:pPr algn="just">
              <a:lnSpc>
                <a:spcPts val="2200"/>
              </a:lnSpc>
            </a:pPr>
            <a:r>
              <a:rPr lang="en-ZA" b="0" dirty="0" smtClean="0"/>
              <a:t>The sons of </a:t>
            </a:r>
            <a:r>
              <a:rPr lang="en-ZA" b="0" dirty="0" err="1" smtClean="0"/>
              <a:t>Qehath</a:t>
            </a:r>
            <a:r>
              <a:rPr lang="en-ZA" b="0" dirty="0" smtClean="0"/>
              <a:t> (the assembly</a:t>
            </a:r>
            <a:r>
              <a:rPr lang="en-ZA" b="0" dirty="0" smtClean="0"/>
              <a:t>) who lived 133 years; </a:t>
            </a:r>
          </a:p>
          <a:p>
            <a:pPr marL="342900" indent="-342900" algn="just">
              <a:lnSpc>
                <a:spcPts val="2200"/>
              </a:lnSpc>
              <a:buFont typeface="Arial" panose="020B0604020202020204" pitchFamily="34" charset="0"/>
              <a:buChar char="•"/>
            </a:pPr>
            <a:r>
              <a:rPr lang="en-ZA" b="0" dirty="0" smtClean="0"/>
              <a:t>“</a:t>
            </a:r>
            <a:r>
              <a:rPr lang="en-ZA" b="0" i="1" dirty="0" err="1" smtClean="0"/>
              <a:t>Amram</a:t>
            </a:r>
            <a:r>
              <a:rPr lang="en-ZA" b="0" dirty="0" smtClean="0"/>
              <a:t>” (#6019) meaning </a:t>
            </a:r>
            <a:r>
              <a:rPr lang="en-ZA" b="0" i="1" dirty="0" smtClean="0"/>
              <a:t>“exalted people”, </a:t>
            </a:r>
            <a:endParaRPr lang="en-ZA" b="0" i="1" dirty="0" smtClean="0"/>
          </a:p>
          <a:p>
            <a:pPr marL="342900" indent="-342900" algn="just">
              <a:lnSpc>
                <a:spcPts val="2200"/>
              </a:lnSpc>
              <a:buFont typeface="Arial" panose="020B0604020202020204" pitchFamily="34" charset="0"/>
              <a:buChar char="•"/>
            </a:pPr>
            <a:r>
              <a:rPr lang="en-ZA" b="0" i="1" dirty="0" smtClean="0"/>
              <a:t>“</a:t>
            </a:r>
            <a:r>
              <a:rPr lang="en-ZA" b="0" i="1" dirty="0" err="1" smtClean="0"/>
              <a:t>Yitshar</a:t>
            </a:r>
            <a:r>
              <a:rPr lang="en-ZA" b="0" dirty="0" smtClean="0"/>
              <a:t>” (#3323 &amp; 3324) meaning “</a:t>
            </a:r>
            <a:r>
              <a:rPr lang="en-ZA" b="0" i="1" dirty="0" smtClean="0"/>
              <a:t>shining oil” or “anointed</a:t>
            </a:r>
            <a:r>
              <a:rPr lang="en-ZA" b="0" dirty="0" smtClean="0"/>
              <a:t>”, </a:t>
            </a:r>
            <a:endParaRPr lang="en-ZA" b="0" dirty="0" smtClean="0"/>
          </a:p>
          <a:p>
            <a:pPr marL="342900" indent="-342900" algn="just">
              <a:lnSpc>
                <a:spcPts val="2200"/>
              </a:lnSpc>
              <a:buFont typeface="Arial" panose="020B0604020202020204" pitchFamily="34" charset="0"/>
              <a:buChar char="•"/>
            </a:pPr>
            <a:r>
              <a:rPr lang="en-ZA" b="0" dirty="0" smtClean="0"/>
              <a:t>“</a:t>
            </a:r>
            <a:r>
              <a:rPr lang="en-ZA" b="0" i="1" dirty="0" smtClean="0"/>
              <a:t>Hebron”</a:t>
            </a:r>
            <a:r>
              <a:rPr lang="en-ZA" b="0" dirty="0" smtClean="0"/>
              <a:t> (2275) meaning </a:t>
            </a:r>
            <a:r>
              <a:rPr lang="en-ZA" b="0" i="1" dirty="0" smtClean="0"/>
              <a:t>“joining” or “conjunction</a:t>
            </a:r>
            <a:r>
              <a:rPr lang="en-ZA" b="0" dirty="0" smtClean="0"/>
              <a:t>” and </a:t>
            </a:r>
            <a:endParaRPr lang="en-ZA" b="0" dirty="0" smtClean="0"/>
          </a:p>
          <a:p>
            <a:pPr marL="342900" indent="-342900" algn="just">
              <a:lnSpc>
                <a:spcPts val="2200"/>
              </a:lnSpc>
              <a:buFont typeface="Arial" panose="020B0604020202020204" pitchFamily="34" charset="0"/>
              <a:buChar char="•"/>
            </a:pPr>
            <a:r>
              <a:rPr lang="en-ZA" b="0" i="1" dirty="0" smtClean="0"/>
              <a:t>“</a:t>
            </a:r>
            <a:r>
              <a:rPr lang="en-ZA" b="0" i="1" dirty="0" err="1" smtClean="0"/>
              <a:t>Uzzi‟el</a:t>
            </a:r>
            <a:r>
              <a:rPr lang="en-ZA" b="0" i="1" dirty="0" smtClean="0"/>
              <a:t>”</a:t>
            </a:r>
            <a:r>
              <a:rPr lang="en-ZA" b="0" dirty="0" smtClean="0"/>
              <a:t> (#5816) meaning </a:t>
            </a:r>
            <a:r>
              <a:rPr lang="en-ZA" b="0" i="1" dirty="0" smtClean="0"/>
              <a:t>“my strength is Elohim</a:t>
            </a:r>
            <a:r>
              <a:rPr lang="en-ZA" b="0" dirty="0" smtClean="0"/>
              <a:t>”. </a:t>
            </a:r>
            <a:r>
              <a:rPr lang="en-ZA" b="0" dirty="0" smtClean="0"/>
              <a:t>..</a:t>
            </a:r>
          </a:p>
          <a:p>
            <a:pPr algn="just">
              <a:lnSpc>
                <a:spcPts val="2200"/>
              </a:lnSpc>
            </a:pPr>
            <a:r>
              <a:rPr lang="en-ZA" b="0" dirty="0" smtClean="0"/>
              <a:t>The </a:t>
            </a:r>
            <a:r>
              <a:rPr lang="en-ZA" b="0" dirty="0" smtClean="0"/>
              <a:t>numeric value of 133 matches the letters “</a:t>
            </a:r>
            <a:r>
              <a:rPr lang="en-ZA" b="0" i="1" dirty="0" smtClean="0"/>
              <a:t>Nun-</a:t>
            </a:r>
            <a:r>
              <a:rPr lang="en-ZA" b="0" i="1" dirty="0" err="1" smtClean="0"/>
              <a:t>Gimmel</a:t>
            </a:r>
            <a:r>
              <a:rPr lang="en-ZA" b="0" i="1" dirty="0" smtClean="0"/>
              <a:t>-Lamed” </a:t>
            </a:r>
            <a:r>
              <a:rPr lang="en-ZA" b="0" dirty="0" smtClean="0"/>
              <a:t>which, depending on how they are arranged mean “</a:t>
            </a:r>
            <a:r>
              <a:rPr lang="en-ZA" b="0" i="1" dirty="0" smtClean="0"/>
              <a:t>to stumble” or “to smite”, “to hide” and “to come out” or “sprout”.</a:t>
            </a:r>
            <a:r>
              <a:rPr lang="en-ZA" b="0" dirty="0" smtClean="0"/>
              <a:t> </a:t>
            </a:r>
          </a:p>
          <a:p>
            <a:pPr algn="just">
              <a:lnSpc>
                <a:spcPts val="2200"/>
              </a:lnSpc>
            </a:pPr>
            <a:r>
              <a:rPr lang="en-ZA" b="0" dirty="0" smtClean="0"/>
              <a:t>The sons of </a:t>
            </a:r>
            <a:r>
              <a:rPr lang="en-ZA" b="0" dirty="0" err="1" smtClean="0"/>
              <a:t>Merari</a:t>
            </a:r>
            <a:r>
              <a:rPr lang="en-ZA" b="0" dirty="0" smtClean="0"/>
              <a:t> (bitter herbs), which are; </a:t>
            </a:r>
            <a:endParaRPr lang="en-ZA" b="0" dirty="0" smtClean="0"/>
          </a:p>
          <a:p>
            <a:pPr marL="342900" indent="-342900" algn="just">
              <a:lnSpc>
                <a:spcPts val="2200"/>
              </a:lnSpc>
              <a:buFont typeface="Arial" panose="020B0604020202020204" pitchFamily="34" charset="0"/>
              <a:buChar char="•"/>
            </a:pPr>
            <a:r>
              <a:rPr lang="en-ZA" b="0" dirty="0" smtClean="0"/>
              <a:t>“</a:t>
            </a:r>
            <a:r>
              <a:rPr lang="en-ZA" b="0" i="1" dirty="0" err="1" smtClean="0"/>
              <a:t>Mahli</a:t>
            </a:r>
            <a:r>
              <a:rPr lang="en-ZA" b="0" i="1" dirty="0" smtClean="0"/>
              <a:t>” </a:t>
            </a:r>
            <a:r>
              <a:rPr lang="en-ZA" b="0" dirty="0" smtClean="0"/>
              <a:t>(#4249) meaning “</a:t>
            </a:r>
            <a:r>
              <a:rPr lang="en-ZA" b="0" i="1" dirty="0" smtClean="0"/>
              <a:t>sick” and </a:t>
            </a:r>
            <a:endParaRPr lang="en-ZA" b="0" i="1" dirty="0" smtClean="0"/>
          </a:p>
          <a:p>
            <a:pPr marL="342900" indent="-342900" algn="just">
              <a:lnSpc>
                <a:spcPts val="2200"/>
              </a:lnSpc>
              <a:buFont typeface="Arial" panose="020B0604020202020204" pitchFamily="34" charset="0"/>
              <a:buChar char="•"/>
            </a:pPr>
            <a:r>
              <a:rPr lang="en-ZA" b="0" i="1" dirty="0" smtClean="0"/>
              <a:t>“</a:t>
            </a:r>
            <a:r>
              <a:rPr lang="en-ZA" b="0" i="1" dirty="0" err="1" smtClean="0"/>
              <a:t>Mushi</a:t>
            </a:r>
            <a:r>
              <a:rPr lang="en-ZA" b="0" dirty="0" smtClean="0"/>
              <a:t>” (#4187) meaning </a:t>
            </a:r>
            <a:r>
              <a:rPr lang="en-ZA" b="0" i="1" dirty="0" smtClean="0"/>
              <a:t>“yielding</a:t>
            </a:r>
            <a:r>
              <a:rPr lang="en-ZA" b="0" dirty="0" smtClean="0"/>
              <a:t>” as in “</a:t>
            </a:r>
            <a:r>
              <a:rPr lang="en-ZA" b="0" i="1" dirty="0" smtClean="0"/>
              <a:t>tested and surrendered”</a:t>
            </a:r>
            <a:r>
              <a:rPr lang="en-ZA" b="0" dirty="0" smtClean="0"/>
              <a:t> </a:t>
            </a:r>
            <a:endParaRPr lang="en-ZA" b="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MEANING BEHIND THEIR NAMES</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We see in the names of his sons that:</a:t>
            </a:r>
          </a:p>
          <a:p>
            <a:pPr marL="457200" indent="-457200">
              <a:lnSpc>
                <a:spcPts val="2300"/>
              </a:lnSpc>
              <a:buFont typeface="+mj-lt"/>
              <a:buAutoNum type="arabicPeriod"/>
            </a:pPr>
            <a:r>
              <a:rPr lang="en-ZA" b="0" dirty="0" smtClean="0">
                <a:solidFill>
                  <a:srgbClr val="C00000"/>
                </a:solidFill>
              </a:rPr>
              <a:t> The “</a:t>
            </a:r>
            <a:r>
              <a:rPr lang="en-ZA" b="0" i="1" dirty="0" smtClean="0">
                <a:solidFill>
                  <a:srgbClr val="C00000"/>
                </a:solidFill>
              </a:rPr>
              <a:t>sons of exile” </a:t>
            </a:r>
            <a:r>
              <a:rPr lang="en-ZA" b="0" dirty="0" smtClean="0">
                <a:solidFill>
                  <a:srgbClr val="C00000"/>
                </a:solidFill>
              </a:rPr>
              <a:t>can (if willing) be made “</a:t>
            </a:r>
            <a:r>
              <a:rPr lang="en-ZA" b="0" i="1" dirty="0" smtClean="0">
                <a:solidFill>
                  <a:srgbClr val="C00000"/>
                </a:solidFill>
              </a:rPr>
              <a:t>white</a:t>
            </a:r>
            <a:r>
              <a:rPr lang="en-ZA" b="0" dirty="0" smtClean="0">
                <a:solidFill>
                  <a:srgbClr val="C00000"/>
                </a:solidFill>
              </a:rPr>
              <a:t>” and “</a:t>
            </a:r>
            <a:r>
              <a:rPr lang="en-ZA" b="0" i="1" dirty="0" smtClean="0">
                <a:solidFill>
                  <a:srgbClr val="C00000"/>
                </a:solidFill>
              </a:rPr>
              <a:t>known”</a:t>
            </a:r>
            <a:r>
              <a:rPr lang="en-ZA" b="0" dirty="0" smtClean="0">
                <a:solidFill>
                  <a:srgbClr val="C00000"/>
                </a:solidFill>
              </a:rPr>
              <a:t> by </a:t>
            </a:r>
            <a:r>
              <a:rPr lang="he-IL" dirty="0">
                <a:solidFill>
                  <a:srgbClr val="C00000"/>
                </a:solidFill>
              </a:rPr>
              <a:t>יהוה</a:t>
            </a:r>
            <a:r>
              <a:rPr lang="en-ZA" b="0" dirty="0" smtClean="0">
                <a:solidFill>
                  <a:srgbClr val="C00000"/>
                </a:solidFill>
              </a:rPr>
              <a:t>, </a:t>
            </a:r>
            <a:r>
              <a:rPr lang="en-ZA" b="0" dirty="0" smtClean="0">
                <a:solidFill>
                  <a:srgbClr val="C00000"/>
                </a:solidFill>
              </a:rPr>
              <a:t>if they “</a:t>
            </a:r>
            <a:r>
              <a:rPr lang="en-ZA" b="0" i="1" dirty="0" smtClean="0">
                <a:solidFill>
                  <a:srgbClr val="C00000"/>
                </a:solidFill>
              </a:rPr>
              <a:t>hear and obey” </a:t>
            </a:r>
            <a:r>
              <a:rPr lang="en-ZA" b="0" dirty="0" smtClean="0">
                <a:solidFill>
                  <a:srgbClr val="C00000"/>
                </a:solidFill>
              </a:rPr>
              <a:t>Him. </a:t>
            </a:r>
          </a:p>
          <a:p>
            <a:pPr marL="457200" indent="-457200" algn="just">
              <a:lnSpc>
                <a:spcPts val="2300"/>
              </a:lnSpc>
              <a:buFont typeface="+mj-lt"/>
              <a:buAutoNum type="arabicPeriod"/>
            </a:pPr>
            <a:r>
              <a:rPr lang="en-ZA" b="0" dirty="0" smtClean="0">
                <a:solidFill>
                  <a:srgbClr val="C00000"/>
                </a:solidFill>
              </a:rPr>
              <a:t>The </a:t>
            </a:r>
            <a:r>
              <a:rPr lang="en-ZA" b="0" i="1" dirty="0" smtClean="0">
                <a:solidFill>
                  <a:srgbClr val="C00000"/>
                </a:solidFill>
              </a:rPr>
              <a:t>“sons of the assembly</a:t>
            </a:r>
            <a:r>
              <a:rPr lang="en-ZA" b="0" dirty="0" smtClean="0">
                <a:solidFill>
                  <a:srgbClr val="C00000"/>
                </a:solidFill>
              </a:rPr>
              <a:t>” are “</a:t>
            </a:r>
            <a:r>
              <a:rPr lang="en-ZA" b="0" i="1" dirty="0" smtClean="0">
                <a:solidFill>
                  <a:srgbClr val="C00000"/>
                </a:solidFill>
              </a:rPr>
              <a:t>exalted people”, “anointed</a:t>
            </a:r>
            <a:r>
              <a:rPr lang="en-ZA" b="0" dirty="0" smtClean="0">
                <a:solidFill>
                  <a:srgbClr val="C00000"/>
                </a:solidFill>
              </a:rPr>
              <a:t>” with </a:t>
            </a:r>
            <a:r>
              <a:rPr lang="en-ZA" b="0" i="1" dirty="0" smtClean="0">
                <a:solidFill>
                  <a:srgbClr val="C00000"/>
                </a:solidFill>
              </a:rPr>
              <a:t>“shining oil” </a:t>
            </a:r>
            <a:r>
              <a:rPr lang="en-ZA" b="0" dirty="0" smtClean="0">
                <a:solidFill>
                  <a:srgbClr val="C00000"/>
                </a:solidFill>
              </a:rPr>
              <a:t>or </a:t>
            </a:r>
            <a:r>
              <a:rPr lang="en-ZA" b="0" dirty="0" err="1" smtClean="0">
                <a:solidFill>
                  <a:srgbClr val="C00000"/>
                </a:solidFill>
              </a:rPr>
              <a:t>Ruach</a:t>
            </a:r>
            <a:r>
              <a:rPr lang="en-ZA" b="0" dirty="0" smtClean="0">
                <a:solidFill>
                  <a:srgbClr val="C00000"/>
                </a:solidFill>
              </a:rPr>
              <a:t> </a:t>
            </a:r>
            <a:r>
              <a:rPr lang="en-ZA" b="0" dirty="0" err="1" smtClean="0">
                <a:solidFill>
                  <a:srgbClr val="C00000"/>
                </a:solidFill>
              </a:rPr>
              <a:t>HaKodesh</a:t>
            </a:r>
            <a:r>
              <a:rPr lang="en-ZA" b="0" dirty="0" smtClean="0">
                <a:solidFill>
                  <a:srgbClr val="C00000"/>
                </a:solidFill>
              </a:rPr>
              <a:t>, and are “</a:t>
            </a:r>
            <a:r>
              <a:rPr lang="en-ZA" b="0" i="1" dirty="0" smtClean="0">
                <a:solidFill>
                  <a:srgbClr val="C00000"/>
                </a:solidFill>
              </a:rPr>
              <a:t>joined” </a:t>
            </a:r>
            <a:r>
              <a:rPr lang="en-ZA" b="0" dirty="0" smtClean="0">
                <a:solidFill>
                  <a:srgbClr val="C00000"/>
                </a:solidFill>
              </a:rPr>
              <a:t>together in </a:t>
            </a:r>
            <a:r>
              <a:rPr lang="en-ZA" b="0" i="1" dirty="0" smtClean="0">
                <a:solidFill>
                  <a:srgbClr val="C00000"/>
                </a:solidFill>
              </a:rPr>
              <a:t>“</a:t>
            </a:r>
            <a:r>
              <a:rPr lang="en-ZA" b="0" i="1" dirty="0" err="1" smtClean="0">
                <a:solidFill>
                  <a:srgbClr val="C00000"/>
                </a:solidFill>
              </a:rPr>
              <a:t>Elohim</a:t>
            </a:r>
            <a:r>
              <a:rPr lang="en-ZA" b="0" i="1" dirty="0" smtClean="0">
                <a:solidFill>
                  <a:srgbClr val="C00000"/>
                </a:solidFill>
              </a:rPr>
              <a:t>, </a:t>
            </a:r>
            <a:r>
              <a:rPr lang="en-ZA" b="0" dirty="0" smtClean="0">
                <a:solidFill>
                  <a:srgbClr val="C00000"/>
                </a:solidFill>
              </a:rPr>
              <a:t>their strength”. </a:t>
            </a:r>
          </a:p>
          <a:p>
            <a:pPr marL="457200" indent="-457200" algn="just">
              <a:lnSpc>
                <a:spcPts val="2300"/>
              </a:lnSpc>
              <a:buFont typeface="+mj-lt"/>
              <a:buAutoNum type="arabicPeriod"/>
            </a:pPr>
            <a:r>
              <a:rPr lang="en-ZA" b="0" dirty="0" smtClean="0">
                <a:solidFill>
                  <a:srgbClr val="C00000"/>
                </a:solidFill>
              </a:rPr>
              <a:t>That though they “</a:t>
            </a:r>
            <a:r>
              <a:rPr lang="en-ZA" b="0" i="1" dirty="0" smtClean="0">
                <a:solidFill>
                  <a:srgbClr val="C00000"/>
                </a:solidFill>
              </a:rPr>
              <a:t>stumbled”</a:t>
            </a:r>
            <a:r>
              <a:rPr lang="en-ZA" b="0" dirty="0" smtClean="0">
                <a:solidFill>
                  <a:srgbClr val="C00000"/>
                </a:solidFill>
              </a:rPr>
              <a:t> and were </a:t>
            </a:r>
            <a:r>
              <a:rPr lang="en-ZA" b="0" i="1" dirty="0" smtClean="0">
                <a:solidFill>
                  <a:srgbClr val="C00000"/>
                </a:solidFill>
              </a:rPr>
              <a:t>“smitten</a:t>
            </a:r>
            <a:r>
              <a:rPr lang="en-ZA" b="0" dirty="0" smtClean="0">
                <a:solidFill>
                  <a:srgbClr val="C00000"/>
                </a:solidFill>
              </a:rPr>
              <a:t>” by Elohim and were “</a:t>
            </a:r>
            <a:r>
              <a:rPr lang="en-ZA" b="0" i="1" dirty="0" smtClean="0">
                <a:solidFill>
                  <a:srgbClr val="C00000"/>
                </a:solidFill>
              </a:rPr>
              <a:t>hidden</a:t>
            </a:r>
            <a:r>
              <a:rPr lang="en-ZA" b="0" dirty="0" smtClean="0">
                <a:solidFill>
                  <a:srgbClr val="C00000"/>
                </a:solidFill>
              </a:rPr>
              <a:t>”, they will “</a:t>
            </a:r>
            <a:r>
              <a:rPr lang="en-ZA" b="0" i="1" dirty="0" smtClean="0">
                <a:solidFill>
                  <a:srgbClr val="C00000"/>
                </a:solidFill>
              </a:rPr>
              <a:t>come out” </a:t>
            </a:r>
            <a:r>
              <a:rPr lang="en-ZA" b="0" dirty="0" smtClean="0">
                <a:solidFill>
                  <a:srgbClr val="C00000"/>
                </a:solidFill>
              </a:rPr>
              <a:t>and in fact “</a:t>
            </a:r>
            <a:r>
              <a:rPr lang="en-ZA" b="0" i="1" dirty="0" smtClean="0">
                <a:solidFill>
                  <a:srgbClr val="C00000"/>
                </a:solidFill>
              </a:rPr>
              <a:t>sprout” </a:t>
            </a:r>
            <a:r>
              <a:rPr lang="en-ZA" b="0" dirty="0" smtClean="0">
                <a:solidFill>
                  <a:srgbClr val="C00000"/>
                </a:solidFill>
              </a:rPr>
              <a:t>as written in </a:t>
            </a:r>
            <a:r>
              <a:rPr lang="en-ZA" b="0" dirty="0" smtClean="0">
                <a:solidFill>
                  <a:srgbClr val="C00000"/>
                </a:solidFill>
              </a:rPr>
              <a:t>Hosea </a:t>
            </a:r>
            <a:r>
              <a:rPr lang="en-ZA" b="0" dirty="0" smtClean="0">
                <a:solidFill>
                  <a:srgbClr val="C00000"/>
                </a:solidFill>
              </a:rPr>
              <a:t>2:23; “</a:t>
            </a:r>
            <a:r>
              <a:rPr lang="en-ZA" b="0" i="1" dirty="0" smtClean="0">
                <a:solidFill>
                  <a:srgbClr val="C00000"/>
                </a:solidFill>
              </a:rPr>
              <a:t>And I shall sow her for Myself in the earth, and I shall have compassion on her who had not obtained compassion. And I shall say to those who were not My people, „You are My people,‟ while they say, „My </a:t>
            </a:r>
            <a:r>
              <a:rPr lang="en-ZA" b="0" i="1" dirty="0" err="1" smtClean="0">
                <a:solidFill>
                  <a:srgbClr val="C00000"/>
                </a:solidFill>
              </a:rPr>
              <a:t>Elohim</a:t>
            </a:r>
            <a:r>
              <a:rPr lang="en-ZA" b="0" i="1" dirty="0" smtClean="0">
                <a:solidFill>
                  <a:srgbClr val="C00000"/>
                </a:solidFill>
              </a:rPr>
              <a:t>!‟ </a:t>
            </a:r>
            <a:endParaRPr lang="en-ZA" b="0" dirty="0" smtClean="0">
              <a:solidFill>
                <a:srgbClr val="C00000"/>
              </a:solidFill>
            </a:endParaRPr>
          </a:p>
          <a:p>
            <a:pPr marL="457200" indent="-457200">
              <a:lnSpc>
                <a:spcPts val="2300"/>
              </a:lnSpc>
              <a:buFont typeface="+mj-lt"/>
              <a:buAutoNum type="arabicPeriod"/>
            </a:pPr>
            <a:r>
              <a:rPr lang="en-ZA" b="0" dirty="0" smtClean="0">
                <a:solidFill>
                  <a:srgbClr val="C00000"/>
                </a:solidFill>
              </a:rPr>
              <a:t>Though the “</a:t>
            </a:r>
            <a:r>
              <a:rPr lang="en-ZA" b="0" i="1" dirty="0" smtClean="0">
                <a:solidFill>
                  <a:srgbClr val="C00000"/>
                </a:solidFill>
              </a:rPr>
              <a:t>sons of the bitter herbs</a:t>
            </a:r>
            <a:r>
              <a:rPr lang="en-ZA" b="0" dirty="0" smtClean="0">
                <a:solidFill>
                  <a:srgbClr val="C00000"/>
                </a:solidFill>
              </a:rPr>
              <a:t>” are “</a:t>
            </a:r>
            <a:r>
              <a:rPr lang="en-ZA" b="0" i="1" dirty="0" smtClean="0">
                <a:solidFill>
                  <a:srgbClr val="C00000"/>
                </a:solidFill>
              </a:rPr>
              <a:t>sick</a:t>
            </a:r>
            <a:r>
              <a:rPr lang="en-ZA" b="0" dirty="0" smtClean="0">
                <a:solidFill>
                  <a:srgbClr val="C00000"/>
                </a:solidFill>
              </a:rPr>
              <a:t>” from the sin and slavery, they will be “</a:t>
            </a:r>
            <a:r>
              <a:rPr lang="en-ZA" b="0" i="1" dirty="0" smtClean="0">
                <a:solidFill>
                  <a:srgbClr val="C00000"/>
                </a:solidFill>
              </a:rPr>
              <a:t>tried and surrendere</a:t>
            </a:r>
            <a:r>
              <a:rPr lang="en-ZA" b="0" dirty="0" smtClean="0">
                <a:solidFill>
                  <a:srgbClr val="C00000"/>
                </a:solidFill>
              </a:rPr>
              <a:t>d” to </a:t>
            </a:r>
            <a:r>
              <a:rPr lang="he-IL" dirty="0">
                <a:solidFill>
                  <a:srgbClr val="C00000"/>
                </a:solidFill>
              </a:rPr>
              <a:t>יהוה</a:t>
            </a:r>
            <a:r>
              <a:rPr lang="en-ZA" b="0" dirty="0" smtClean="0">
                <a:solidFill>
                  <a:srgbClr val="C00000"/>
                </a:solidFill>
              </a:rPr>
              <a:t> </a:t>
            </a:r>
            <a:r>
              <a:rPr lang="en-ZA" b="0" dirty="0" smtClean="0">
                <a:solidFill>
                  <a:srgbClr val="C00000"/>
                </a:solidFill>
              </a:rPr>
              <a:t>and will be “</a:t>
            </a:r>
            <a:r>
              <a:rPr lang="en-ZA" b="0" i="1" dirty="0" smtClean="0">
                <a:solidFill>
                  <a:srgbClr val="C00000"/>
                </a:solidFill>
              </a:rPr>
              <a:t>yielded</a:t>
            </a:r>
            <a:r>
              <a:rPr lang="en-ZA" b="0" dirty="0" smtClean="0">
                <a:solidFill>
                  <a:srgbClr val="C00000"/>
                </a:solidFill>
              </a:rPr>
              <a:t>” vessels to Him.</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UNCIRCUMCISED MOUTH</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said before </a:t>
            </a:r>
            <a:r>
              <a:rPr lang="he-IL" b="0" i="1" dirty="0" smtClean="0">
                <a:solidFill>
                  <a:srgbClr val="004821"/>
                </a:solidFill>
              </a:rPr>
              <a:t>יהוה</a:t>
            </a:r>
            <a:r>
              <a:rPr lang="en-ZA" b="0" i="1" dirty="0" smtClean="0">
                <a:solidFill>
                  <a:srgbClr val="004821"/>
                </a:solidFill>
              </a:rPr>
              <a:t>, “See, I am of uncircumcised lips, and why would Pharaoh listen to me?”</a:t>
            </a:r>
            <a:r>
              <a:rPr lang="en-ZA" i="1" dirty="0" smtClean="0">
                <a:solidFill>
                  <a:srgbClr val="004821"/>
                </a:solidFill>
              </a:rPr>
              <a:t> </a:t>
            </a:r>
            <a:r>
              <a:rPr lang="en-ZA" b="1" i="1" dirty="0" smtClean="0">
                <a:solidFill>
                  <a:srgbClr val="004821"/>
                </a:solidFill>
              </a:rPr>
              <a:t>(Exodus </a:t>
            </a:r>
            <a:r>
              <a:rPr lang="en-ZA" b="1" i="1" dirty="0" smtClean="0">
                <a:solidFill>
                  <a:srgbClr val="004821"/>
                </a:solidFill>
              </a:rPr>
              <a:t>6:30)</a:t>
            </a:r>
            <a:endParaRPr lang="en-ZA" b="1" i="1" dirty="0" smtClean="0">
              <a:solidFill>
                <a:srgbClr val="004821"/>
              </a:solidFill>
            </a:endParaRPr>
          </a:p>
          <a:p>
            <a:pPr algn="just">
              <a:lnSpc>
                <a:spcPts val="2200"/>
              </a:lnSpc>
            </a:pPr>
            <a:r>
              <a:rPr lang="en-ZA" b="0" dirty="0" smtClean="0"/>
              <a:t>Twice in this chapter of </a:t>
            </a:r>
            <a:r>
              <a:rPr lang="en-ZA" b="0" dirty="0" smtClean="0"/>
              <a:t>Exodus, Moses </a:t>
            </a:r>
            <a:r>
              <a:rPr lang="en-ZA" b="0" dirty="0" smtClean="0"/>
              <a:t>asks why would Pharaoh listen to him, seeing that he has “</a:t>
            </a:r>
            <a:r>
              <a:rPr lang="en-ZA" b="0" i="1" dirty="0" smtClean="0"/>
              <a:t>uncircumcised lips”. </a:t>
            </a:r>
            <a:r>
              <a:rPr lang="en-ZA" b="0" dirty="0" smtClean="0"/>
              <a:t>This phrase, “</a:t>
            </a:r>
            <a:r>
              <a:rPr lang="en-ZA" b="0" i="1" dirty="0" err="1" smtClean="0"/>
              <a:t>arel</a:t>
            </a:r>
            <a:r>
              <a:rPr lang="en-ZA" b="0" i="1" dirty="0" smtClean="0"/>
              <a:t> </a:t>
            </a:r>
            <a:r>
              <a:rPr lang="en-ZA" b="0" i="1" dirty="0" err="1" smtClean="0"/>
              <a:t>saphah</a:t>
            </a:r>
            <a:r>
              <a:rPr lang="en-ZA" b="0" dirty="0" smtClean="0"/>
              <a:t>” in the Hebrew, really has two meanings. </a:t>
            </a:r>
            <a:endParaRPr lang="en-ZA" b="0" dirty="0" smtClean="0"/>
          </a:p>
          <a:p>
            <a:pPr marL="457200" indent="-457200" algn="just">
              <a:lnSpc>
                <a:spcPts val="2200"/>
              </a:lnSpc>
              <a:buFont typeface="+mj-lt"/>
              <a:buAutoNum type="arabicPeriod"/>
            </a:pPr>
            <a:r>
              <a:rPr lang="en-ZA" b="0" dirty="0" smtClean="0"/>
              <a:t>“</a:t>
            </a:r>
            <a:r>
              <a:rPr lang="en-ZA" b="0" i="1" dirty="0" err="1" smtClean="0"/>
              <a:t>arel</a:t>
            </a:r>
            <a:r>
              <a:rPr lang="en-ZA" b="0" i="1" dirty="0" smtClean="0"/>
              <a:t>”</a:t>
            </a:r>
            <a:r>
              <a:rPr lang="en-ZA" b="0" dirty="0" smtClean="0"/>
              <a:t> means “</a:t>
            </a:r>
            <a:r>
              <a:rPr lang="en-ZA" b="0" i="1" dirty="0" smtClean="0"/>
              <a:t>uncircumcised” or “one who stammers as with a foreskin over his lips” </a:t>
            </a:r>
            <a:r>
              <a:rPr lang="en-ZA" b="0" dirty="0" smtClean="0"/>
              <a:t>or </a:t>
            </a:r>
            <a:endParaRPr lang="en-ZA" b="0" dirty="0" smtClean="0"/>
          </a:p>
          <a:p>
            <a:pPr marL="457200" indent="-457200" algn="just">
              <a:lnSpc>
                <a:spcPts val="2200"/>
              </a:lnSpc>
              <a:buFont typeface="+mj-lt"/>
              <a:buAutoNum type="arabicPeriod"/>
            </a:pPr>
            <a:r>
              <a:rPr lang="en-ZA" b="0" dirty="0" smtClean="0"/>
              <a:t>“</a:t>
            </a:r>
            <a:r>
              <a:rPr lang="en-ZA" b="0" i="1" dirty="0" smtClean="0"/>
              <a:t>one who has a foreskin on his ears and cannot receive divine instruction”. </a:t>
            </a:r>
            <a:r>
              <a:rPr lang="en-ZA" b="0" dirty="0" smtClean="0"/>
              <a:t>This is where the phrase “</a:t>
            </a:r>
            <a:r>
              <a:rPr lang="en-ZA" b="0" i="1" dirty="0" smtClean="0"/>
              <a:t>uncircumcised heart” </a:t>
            </a:r>
            <a:r>
              <a:rPr lang="en-ZA" b="0" dirty="0" smtClean="0"/>
              <a:t>also comes from. Now, “</a:t>
            </a:r>
            <a:r>
              <a:rPr lang="en-ZA" b="0" i="1" dirty="0" err="1" smtClean="0"/>
              <a:t>saphah</a:t>
            </a:r>
            <a:r>
              <a:rPr lang="en-ZA" b="0" i="1" dirty="0" smtClean="0"/>
              <a:t>”</a:t>
            </a:r>
            <a:r>
              <a:rPr lang="en-ZA" b="0" dirty="0" smtClean="0"/>
              <a:t> means “</a:t>
            </a:r>
            <a:r>
              <a:rPr lang="en-ZA" b="0" i="1" dirty="0" smtClean="0"/>
              <a:t>speech” or “lip</a:t>
            </a:r>
            <a:r>
              <a:rPr lang="en-ZA" b="0" dirty="0" smtClean="0"/>
              <a:t>”, as in the </a:t>
            </a:r>
            <a:r>
              <a:rPr lang="en-ZA" b="0" i="1" dirty="0" smtClean="0"/>
              <a:t>“lip”, “rim” or “border</a:t>
            </a:r>
            <a:r>
              <a:rPr lang="en-ZA" b="0" dirty="0" smtClean="0"/>
              <a:t>” of a vessel. </a:t>
            </a:r>
          </a:p>
          <a:p>
            <a:pPr>
              <a:lnSpc>
                <a:spcPts val="2200"/>
              </a:lnSpc>
            </a:pPr>
            <a:r>
              <a:rPr lang="he-IL" dirty="0"/>
              <a:t>יהושע</a:t>
            </a:r>
            <a:r>
              <a:rPr lang="en-ZA" b="0" dirty="0" smtClean="0"/>
              <a:t>’s </a:t>
            </a:r>
            <a:r>
              <a:rPr lang="en-ZA" b="0" dirty="0" smtClean="0"/>
              <a:t>words in Matthew: </a:t>
            </a:r>
            <a:r>
              <a:rPr lang="en-ZA" b="0" i="1" dirty="0" smtClean="0">
                <a:solidFill>
                  <a:srgbClr val="004821"/>
                </a:solidFill>
              </a:rPr>
              <a:t>And calling the crowd near, He said to them, “Hear and understand: “Not that which goes into the mouth defiles the man, but that which comes out of the mouth, this defiles the man.”</a:t>
            </a:r>
            <a:r>
              <a:rPr lang="en-ZA" i="1" dirty="0" smtClean="0">
                <a:solidFill>
                  <a:srgbClr val="004821"/>
                </a:solidFill>
              </a:rPr>
              <a:t> </a:t>
            </a:r>
            <a:r>
              <a:rPr lang="en-ZA" b="1" i="1" dirty="0" smtClean="0">
                <a:solidFill>
                  <a:srgbClr val="004821"/>
                </a:solidFill>
              </a:rPr>
              <a:t>(Matthew </a:t>
            </a:r>
            <a:r>
              <a:rPr lang="en-ZA" b="1" i="1" dirty="0" smtClean="0">
                <a:solidFill>
                  <a:srgbClr val="004821"/>
                </a:solidFill>
              </a:rPr>
              <a:t>15:10-11)</a:t>
            </a:r>
            <a:endParaRPr lang="en-ZA" b="1" i="1" dirty="0" smtClean="0">
              <a:solidFill>
                <a:srgbClr val="004821"/>
              </a:solidFill>
            </a:endParaRPr>
          </a:p>
          <a:p>
            <a:pPr algn="just">
              <a:lnSpc>
                <a:spcPts val="2200"/>
              </a:lnSpc>
            </a:pPr>
            <a:r>
              <a:rPr lang="en-ZA" i="1" dirty="0" smtClean="0">
                <a:solidFill>
                  <a:srgbClr val="004821"/>
                </a:solidFill>
              </a:rPr>
              <a:t> </a:t>
            </a:r>
            <a:r>
              <a:rPr lang="en-ZA" b="0" dirty="0" smtClean="0"/>
              <a:t>If we do not speak the right words we can also be seen a having an uncircumcised mouth.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MOSES AS GOD</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So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“See, I have made you an </a:t>
            </a:r>
            <a:r>
              <a:rPr lang="en-ZA" i="1" dirty="0" err="1" smtClean="0">
                <a:solidFill>
                  <a:srgbClr val="004821"/>
                </a:solidFill>
              </a:rPr>
              <a:t>elohim</a:t>
            </a:r>
            <a:r>
              <a:rPr lang="en-ZA" i="1" dirty="0" smtClean="0">
                <a:solidFill>
                  <a:srgbClr val="004821"/>
                </a:solidFill>
              </a:rPr>
              <a:t> to Pharaoh, and </a:t>
            </a:r>
            <a:r>
              <a:rPr lang="en-ZA" i="1" dirty="0" err="1" smtClean="0">
                <a:solidFill>
                  <a:srgbClr val="004821"/>
                </a:solidFill>
              </a:rPr>
              <a:t>Aharon</a:t>
            </a:r>
            <a:r>
              <a:rPr lang="en-ZA" i="1" dirty="0" smtClean="0">
                <a:solidFill>
                  <a:srgbClr val="004821"/>
                </a:solidFill>
              </a:rPr>
              <a:t> your brother is your prophet. </a:t>
            </a:r>
            <a:r>
              <a:rPr lang="en-ZA" b="1" i="1" dirty="0" smtClean="0">
                <a:solidFill>
                  <a:srgbClr val="004821"/>
                </a:solidFill>
              </a:rPr>
              <a:t>(Exodus 7:1)</a:t>
            </a:r>
          </a:p>
          <a:p>
            <a:r>
              <a:rPr lang="en-US" dirty="0" smtClean="0"/>
              <a:t>Each person has his/her place or grade. In our story, Pharaoh, the recipient is on the bottom rung. He listens to Aaron, the prophet. Aaron, the expounder, is called to listen to Moses and speak forth that which has been given to him. Moses, the lawgiver, stand in the place of the Almighty, discern His divine will and words, and inform his brother what he is to say and do.</a:t>
            </a:r>
          </a:p>
          <a:p>
            <a:r>
              <a:rPr lang="en-ZA" dirty="0" smtClean="0"/>
              <a:t> </a:t>
            </a:r>
            <a:r>
              <a:rPr lang="en-US" dirty="0" smtClean="0"/>
              <a:t>It would take ten plagues to convince the Pharaoh to send the Hebrews out of Egypt, which was a polytheistic culture that worshiped many false gods, including everything from bugs to Pharaoh himself. Each plague isolated and exposed a false deity as powerless to stop the work of </a:t>
            </a:r>
            <a:r>
              <a:rPr lang="he-IL" dirty="0" smtClean="0"/>
              <a:t>יהוה </a:t>
            </a:r>
            <a:r>
              <a:rPr lang="en-US" dirty="0" smtClean="0"/>
              <a:t>'s judgment.</a:t>
            </a:r>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WHEN PHARAOH SPEAKS</a:t>
            </a:r>
            <a:endParaRPr lang="en-ZA" dirty="0"/>
          </a:p>
        </p:txBody>
      </p:sp>
      <p:sp>
        <p:nvSpPr>
          <p:cNvPr id="3" name="Content Placeholder 2"/>
          <p:cNvSpPr>
            <a:spLocks noGrp="1"/>
          </p:cNvSpPr>
          <p:nvPr>
            <p:ph idx="1"/>
          </p:nvPr>
        </p:nvSpPr>
        <p:spPr/>
        <p:txBody>
          <a:bodyPr>
            <a:normAutofit lnSpcReduction="10000"/>
          </a:bodyPr>
          <a:lstStyle/>
          <a:p>
            <a:pPr algn="ctr"/>
            <a:r>
              <a:rPr lang="en-ZA" sz="2400" i="1" dirty="0">
                <a:solidFill>
                  <a:srgbClr val="004821"/>
                </a:solidFill>
              </a:rPr>
              <a:t>And </a:t>
            </a:r>
            <a:r>
              <a:rPr lang="he-IL" sz="2400" i="1" dirty="0">
                <a:solidFill>
                  <a:srgbClr val="004821"/>
                </a:solidFill>
              </a:rPr>
              <a:t>יהוה</a:t>
            </a:r>
            <a:r>
              <a:rPr lang="en-ZA" sz="2400" i="1" dirty="0">
                <a:solidFill>
                  <a:srgbClr val="004821"/>
                </a:solidFill>
              </a:rPr>
              <a:t> spoke to </a:t>
            </a:r>
            <a:r>
              <a:rPr lang="en-ZA" sz="2400" i="1" dirty="0" err="1">
                <a:solidFill>
                  <a:srgbClr val="004821"/>
                </a:solidFill>
              </a:rPr>
              <a:t>Mosheh</a:t>
            </a:r>
            <a:r>
              <a:rPr lang="en-ZA" sz="2400" i="1" dirty="0">
                <a:solidFill>
                  <a:srgbClr val="004821"/>
                </a:solidFill>
              </a:rPr>
              <a:t> and to </a:t>
            </a:r>
            <a:r>
              <a:rPr lang="en-ZA" sz="2400" i="1" dirty="0" err="1">
                <a:solidFill>
                  <a:srgbClr val="004821"/>
                </a:solidFill>
              </a:rPr>
              <a:t>Aharon</a:t>
            </a:r>
            <a:r>
              <a:rPr lang="en-ZA" sz="2400" i="1" dirty="0">
                <a:solidFill>
                  <a:srgbClr val="004821"/>
                </a:solidFill>
              </a:rPr>
              <a:t>, saying, “When Pharaoh speaks to you, saying, ‘Show a miracle for yourselves,’ </a:t>
            </a:r>
            <a:r>
              <a:rPr lang="en-ZA" sz="2400" i="1" dirty="0" smtClean="0">
                <a:solidFill>
                  <a:srgbClr val="004821"/>
                </a:solidFill>
              </a:rPr>
              <a:t>.. </a:t>
            </a:r>
            <a:r>
              <a:rPr lang="en-ZA" sz="2400" b="1" i="1" dirty="0">
                <a:solidFill>
                  <a:srgbClr val="004821"/>
                </a:solidFill>
              </a:rPr>
              <a:t>(Exodus 7:8-9)</a:t>
            </a:r>
          </a:p>
          <a:p>
            <a:r>
              <a:rPr lang="en-ZA" dirty="0"/>
              <a:t>From verse 9 we learn that this miracle of turning the rod into a serpent was not meant to be performed </a:t>
            </a:r>
            <a:r>
              <a:rPr lang="en-ZA" dirty="0" smtClean="0"/>
              <a:t>at the </a:t>
            </a:r>
            <a:r>
              <a:rPr lang="en-ZA" dirty="0"/>
              <a:t>initiative of </a:t>
            </a:r>
            <a:r>
              <a:rPr lang="en-ZA" dirty="0" smtClean="0"/>
              <a:t>Moses </a:t>
            </a:r>
            <a:r>
              <a:rPr lang="en-ZA" dirty="0"/>
              <a:t>or </a:t>
            </a:r>
            <a:r>
              <a:rPr lang="en-ZA" dirty="0" smtClean="0"/>
              <a:t>Aaron</a:t>
            </a:r>
            <a:r>
              <a:rPr lang="en-ZA" dirty="0"/>
              <a:t>, but at the request of Pharaoh. What was the point of this? Was it </a:t>
            </a:r>
            <a:r>
              <a:rPr lang="en-ZA" dirty="0" smtClean="0"/>
              <a:t>to get </a:t>
            </a:r>
            <a:r>
              <a:rPr lang="en-ZA" dirty="0"/>
              <a:t>them to believe in </a:t>
            </a:r>
            <a:r>
              <a:rPr lang="he-IL" sz="2400" dirty="0"/>
              <a:t>יהוה</a:t>
            </a:r>
            <a:r>
              <a:rPr lang="en-ZA" dirty="0" smtClean="0"/>
              <a:t>? </a:t>
            </a:r>
            <a:r>
              <a:rPr lang="en-ZA" dirty="0"/>
              <a:t>That hardly makes sense since the wise men and the magicians of Egypt </a:t>
            </a:r>
            <a:r>
              <a:rPr lang="en-ZA" dirty="0" smtClean="0"/>
              <a:t>were able </a:t>
            </a:r>
            <a:r>
              <a:rPr lang="en-ZA" dirty="0"/>
              <a:t>to do the very same </a:t>
            </a:r>
            <a:r>
              <a:rPr lang="en-ZA" dirty="0" smtClean="0"/>
              <a:t>thing although Aaron’s </a:t>
            </a:r>
            <a:r>
              <a:rPr lang="en-ZA" dirty="0"/>
              <a:t>rod swallowed up their rods. </a:t>
            </a:r>
            <a:endParaRPr lang="en-ZA" dirty="0" smtClean="0"/>
          </a:p>
          <a:p>
            <a:r>
              <a:rPr lang="en-ZA" dirty="0" smtClean="0"/>
              <a:t>Yet </a:t>
            </a:r>
            <a:r>
              <a:rPr lang="en-ZA" dirty="0"/>
              <a:t>the </a:t>
            </a:r>
            <a:r>
              <a:rPr lang="en-ZA" dirty="0" smtClean="0"/>
              <a:t>text indicates </a:t>
            </a:r>
            <a:r>
              <a:rPr lang="en-ZA" dirty="0"/>
              <a:t>that Pharaoh’s heart grew hard and nothing seemed to come of the episode. We are still </a:t>
            </a:r>
            <a:r>
              <a:rPr lang="en-ZA" dirty="0" smtClean="0"/>
              <a:t>left with </a:t>
            </a:r>
            <a:r>
              <a:rPr lang="en-ZA" dirty="0"/>
              <a:t>the question, “Why would Pharaoh ask for a miracle?” Was he trying to step into their faith? </a:t>
            </a:r>
            <a:r>
              <a:rPr lang="en-ZA" dirty="0" smtClean="0"/>
              <a:t>Or was </a:t>
            </a:r>
            <a:r>
              <a:rPr lang="en-ZA" dirty="0"/>
              <a:t>he hoping to prove his superiority? </a:t>
            </a:r>
            <a:r>
              <a:rPr lang="en-ZA" dirty="0" smtClean="0"/>
              <a:t>We must remember </a:t>
            </a:r>
            <a:r>
              <a:rPr lang="en-ZA" dirty="0"/>
              <a:t>40 years ago, this was also </a:t>
            </a:r>
            <a:r>
              <a:rPr lang="en-ZA" dirty="0" smtClean="0"/>
              <a:t>Moses’s </a:t>
            </a:r>
            <a:r>
              <a:rPr lang="en-ZA" dirty="0"/>
              <a:t>home. </a:t>
            </a:r>
            <a:endParaRPr lang="en-ZA" dirty="0" smtClean="0"/>
          </a:p>
          <a:p>
            <a:r>
              <a:rPr lang="en-ZA" dirty="0" smtClean="0"/>
              <a:t>Assuming this </a:t>
            </a:r>
            <a:r>
              <a:rPr lang="en-ZA" dirty="0"/>
              <a:t>was a different Pharaoh, he could possibly have been like a step-brother to </a:t>
            </a:r>
            <a:r>
              <a:rPr lang="en-ZA" dirty="0" smtClean="0"/>
              <a:t>Moses.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extLst>
      <p:ext uri="{BB962C8B-B14F-4D97-AF65-F5344CB8AC3E}">
        <p14:creationId xmlns:p14="http://schemas.microsoft.com/office/powerpoint/2010/main" val="1612013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MAGICIANS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In </a:t>
            </a:r>
            <a:r>
              <a:rPr lang="en-ZA" dirty="0"/>
              <a:t>the story of </a:t>
            </a:r>
            <a:r>
              <a:rPr lang="en-ZA" dirty="0" smtClean="0"/>
              <a:t>Joseph and </a:t>
            </a:r>
            <a:r>
              <a:rPr lang="en-ZA" dirty="0"/>
              <a:t>the dreams of Pharaoh, it was the magicians who first attempted to interpret Pharaoh’s dreams</a:t>
            </a:r>
            <a:r>
              <a:rPr lang="en-ZA" dirty="0" smtClean="0"/>
              <a:t>. There </a:t>
            </a:r>
            <a:r>
              <a:rPr lang="en-ZA" dirty="0"/>
              <a:t>are a lot of similarities between the two events</a:t>
            </a:r>
            <a:r>
              <a:rPr lang="en-ZA" dirty="0" smtClean="0"/>
              <a:t>. The </a:t>
            </a:r>
            <a:r>
              <a:rPr lang="en-ZA" dirty="0"/>
              <a:t>Hebrew has the advantage over the Egyptian magicians</a:t>
            </a:r>
          </a:p>
          <a:p>
            <a:pPr marL="342900" indent="-342900">
              <a:lnSpc>
                <a:spcPts val="2100"/>
              </a:lnSpc>
              <a:buFont typeface="Arial" panose="020B0604020202020204" pitchFamily="34" charset="0"/>
              <a:buChar char="•"/>
            </a:pPr>
            <a:r>
              <a:rPr lang="en-ZA" dirty="0" smtClean="0"/>
              <a:t>Something </a:t>
            </a:r>
            <a:r>
              <a:rPr lang="en-ZA" dirty="0"/>
              <a:t>is swallowed</a:t>
            </a:r>
          </a:p>
          <a:p>
            <a:pPr marL="685800" lvl="2" indent="-342900">
              <a:lnSpc>
                <a:spcPts val="2100"/>
              </a:lnSpc>
              <a:buFont typeface="Wingdings" panose="05000000000000000000" pitchFamily="2" charset="2"/>
              <a:buChar char="Ø"/>
            </a:pPr>
            <a:r>
              <a:rPr lang="en-ZA" dirty="0" smtClean="0"/>
              <a:t>Sheaves </a:t>
            </a:r>
            <a:r>
              <a:rPr lang="en-ZA" dirty="0"/>
              <a:t>and cows in Pharaoh’s dreams</a:t>
            </a:r>
          </a:p>
          <a:p>
            <a:pPr marL="685800" lvl="2" indent="-342900">
              <a:lnSpc>
                <a:spcPts val="2100"/>
              </a:lnSpc>
              <a:buFont typeface="Wingdings" panose="05000000000000000000" pitchFamily="2" charset="2"/>
              <a:buChar char="Ø"/>
            </a:pPr>
            <a:r>
              <a:rPr lang="en-ZA" dirty="0" smtClean="0"/>
              <a:t>A </a:t>
            </a:r>
            <a:r>
              <a:rPr lang="en-ZA" dirty="0"/>
              <a:t>staff in </a:t>
            </a:r>
            <a:r>
              <a:rPr lang="en-ZA" dirty="0" smtClean="0"/>
              <a:t>Aaron’s </a:t>
            </a:r>
            <a:r>
              <a:rPr lang="en-ZA" dirty="0"/>
              <a:t>case</a:t>
            </a:r>
          </a:p>
          <a:p>
            <a:pPr>
              <a:lnSpc>
                <a:spcPts val="2100"/>
              </a:lnSpc>
            </a:pPr>
            <a:r>
              <a:rPr lang="en-ZA" dirty="0"/>
              <a:t>• The situation comes about as a result of Pharaoh’s fears</a:t>
            </a:r>
          </a:p>
          <a:p>
            <a:pPr marL="717550" indent="-358775">
              <a:lnSpc>
                <a:spcPts val="2100"/>
              </a:lnSpc>
              <a:buFont typeface="Wingdings" panose="05000000000000000000" pitchFamily="2" charset="2"/>
              <a:buChar char="Ø"/>
            </a:pPr>
            <a:r>
              <a:rPr lang="en-ZA" dirty="0" smtClean="0"/>
              <a:t>The </a:t>
            </a:r>
            <a:r>
              <a:rPr lang="en-ZA" dirty="0"/>
              <a:t>Pharaoh is anxious about his </a:t>
            </a:r>
            <a:r>
              <a:rPr lang="en-ZA" dirty="0" smtClean="0"/>
              <a:t>dreams: </a:t>
            </a:r>
            <a:r>
              <a:rPr lang="en-ZA" i="1" dirty="0">
                <a:solidFill>
                  <a:srgbClr val="004821"/>
                </a:solidFill>
              </a:rPr>
              <a:t>And it came to be in the morning that his spirit was moved, and he sent and called for all the magicians of </a:t>
            </a:r>
            <a:r>
              <a:rPr lang="en-ZA" i="1" dirty="0" err="1">
                <a:solidFill>
                  <a:srgbClr val="004821"/>
                </a:solidFill>
              </a:rPr>
              <a:t>Mitsrayim</a:t>
            </a:r>
            <a:r>
              <a:rPr lang="en-ZA" i="1" dirty="0">
                <a:solidFill>
                  <a:srgbClr val="004821"/>
                </a:solidFill>
              </a:rPr>
              <a:t> and all its wise men. And Pharaoh related to them his dreams, but there was no one who could interpret them for Pharaoh</a:t>
            </a:r>
            <a:r>
              <a:rPr lang="en-ZA" b="1" i="1" dirty="0">
                <a:solidFill>
                  <a:srgbClr val="004821"/>
                </a:solidFill>
              </a:rPr>
              <a:t>. </a:t>
            </a:r>
            <a:r>
              <a:rPr lang="en-ZA" b="1" i="1" dirty="0" smtClean="0">
                <a:solidFill>
                  <a:srgbClr val="004821"/>
                </a:solidFill>
              </a:rPr>
              <a:t>(</a:t>
            </a:r>
            <a:r>
              <a:rPr lang="en-ZA" b="1" i="1" dirty="0">
                <a:solidFill>
                  <a:srgbClr val="004821"/>
                </a:solidFill>
              </a:rPr>
              <a:t>Genesis 41:8)</a:t>
            </a:r>
          </a:p>
          <a:p>
            <a:pPr marL="625475" indent="-266700">
              <a:lnSpc>
                <a:spcPts val="2100"/>
              </a:lnSpc>
              <a:buFont typeface="Wingdings" panose="05000000000000000000" pitchFamily="2" charset="2"/>
              <a:buChar char="Ø"/>
            </a:pPr>
            <a:r>
              <a:rPr lang="en-ZA" dirty="0" smtClean="0"/>
              <a:t> </a:t>
            </a:r>
            <a:r>
              <a:rPr lang="en-ZA" dirty="0"/>
              <a:t>The Pharaoh is worried about the </a:t>
            </a:r>
            <a:r>
              <a:rPr lang="en-ZA" dirty="0" smtClean="0"/>
              <a:t>Israelites: </a:t>
            </a:r>
            <a:r>
              <a:rPr lang="en-ZA" i="1" dirty="0" smtClean="0">
                <a:solidFill>
                  <a:srgbClr val="004821"/>
                </a:solidFill>
              </a:rPr>
              <a:t>and </a:t>
            </a:r>
            <a:r>
              <a:rPr lang="en-ZA" i="1" dirty="0">
                <a:solidFill>
                  <a:srgbClr val="004821"/>
                </a:solidFill>
              </a:rPr>
              <a:t>he said to his people, “See, the people of the children of </a:t>
            </a:r>
            <a:r>
              <a:rPr lang="en-ZA" i="1" dirty="0" err="1">
                <a:solidFill>
                  <a:srgbClr val="004821"/>
                </a:solidFill>
              </a:rPr>
              <a:t>Yisra’ĕl</a:t>
            </a:r>
            <a:r>
              <a:rPr lang="en-ZA" i="1" dirty="0">
                <a:solidFill>
                  <a:srgbClr val="004821"/>
                </a:solidFill>
              </a:rPr>
              <a:t> are more and stronger than we, </a:t>
            </a:r>
            <a:r>
              <a:rPr lang="en-ZA" i="1" dirty="0" smtClean="0">
                <a:solidFill>
                  <a:srgbClr val="004821"/>
                </a:solidFill>
              </a:rPr>
              <a:t>..shall </a:t>
            </a:r>
            <a:r>
              <a:rPr lang="en-ZA" i="1" dirty="0">
                <a:solidFill>
                  <a:srgbClr val="004821"/>
                </a:solidFill>
              </a:rPr>
              <a:t>be when fighting befalls us, that they shall join our enemies and fight against us, and shall go up out of the land.” </a:t>
            </a:r>
            <a:r>
              <a:rPr lang="en-ZA" b="1" i="1" dirty="0" smtClean="0">
                <a:solidFill>
                  <a:srgbClr val="004821"/>
                </a:solidFill>
              </a:rPr>
              <a:t>(</a:t>
            </a:r>
            <a:r>
              <a:rPr lang="en-ZA" b="1" i="1" dirty="0">
                <a:solidFill>
                  <a:srgbClr val="004821"/>
                </a:solidFill>
              </a:rPr>
              <a:t>Exodus 1:9-10)</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extLst>
      <p:ext uri="{BB962C8B-B14F-4D97-AF65-F5344CB8AC3E}">
        <p14:creationId xmlns:p14="http://schemas.microsoft.com/office/powerpoint/2010/main" val="2150735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MESSAGE</a:t>
            </a:r>
            <a:endParaRPr lang="en-ZA" dirty="0"/>
          </a:p>
        </p:txBody>
      </p:sp>
      <p:sp>
        <p:nvSpPr>
          <p:cNvPr id="3" name="Content Placeholder 2"/>
          <p:cNvSpPr>
            <a:spLocks noGrp="1"/>
          </p:cNvSpPr>
          <p:nvPr>
            <p:ph idx="1"/>
          </p:nvPr>
        </p:nvSpPr>
        <p:spPr/>
        <p:txBody>
          <a:bodyPr>
            <a:normAutofit lnSpcReduction="10000"/>
          </a:bodyPr>
          <a:lstStyle/>
          <a:p>
            <a:r>
              <a:rPr lang="en-ZA" dirty="0" smtClean="0"/>
              <a:t>What </a:t>
            </a:r>
            <a:r>
              <a:rPr lang="en-ZA" dirty="0"/>
              <a:t>is the point of these parallels? It has been suggested that the miracles in our </a:t>
            </a:r>
            <a:r>
              <a:rPr lang="en-ZA" dirty="0" smtClean="0"/>
              <a:t>Exodus story were </a:t>
            </a:r>
            <a:r>
              <a:rPr lang="en-ZA" dirty="0"/>
              <a:t>not about establishing faith; but just as the intention of the dreams was to convey a message, </a:t>
            </a:r>
            <a:r>
              <a:rPr lang="en-ZA" dirty="0" smtClean="0"/>
              <a:t>so these </a:t>
            </a:r>
            <a:r>
              <a:rPr lang="en-ZA" dirty="0"/>
              <a:t>miracles would bring a message. And what could it be? Well the prophet Ezekiel </a:t>
            </a:r>
            <a:r>
              <a:rPr lang="en-ZA" dirty="0" smtClean="0"/>
              <a:t>describes Pharaoh </a:t>
            </a:r>
            <a:r>
              <a:rPr lang="en-ZA" dirty="0"/>
              <a:t>as a great serpent, ruling over everything. The serpent wanted to swallow up the weak, </a:t>
            </a:r>
            <a:r>
              <a:rPr lang="en-ZA" dirty="0" smtClean="0"/>
              <a:t>thus picturing </a:t>
            </a:r>
            <a:r>
              <a:rPr lang="en-ZA" dirty="0"/>
              <a:t>Israel under the bonds of slavery. This is where we see the signs come into play.</a:t>
            </a:r>
          </a:p>
          <a:p>
            <a:r>
              <a:rPr lang="en-ZA" dirty="0"/>
              <a:t>The signs show the TRUE strength and power of the serpent. The rod in </a:t>
            </a:r>
            <a:r>
              <a:rPr lang="en-ZA" dirty="0" smtClean="0"/>
              <a:t>Aaron’s </a:t>
            </a:r>
            <a:r>
              <a:rPr lang="en-ZA" dirty="0"/>
              <a:t>hand is like a </a:t>
            </a:r>
            <a:r>
              <a:rPr lang="en-ZA" dirty="0" smtClean="0"/>
              <a:t>dried up </a:t>
            </a:r>
            <a:r>
              <a:rPr lang="en-ZA" dirty="0"/>
              <a:t>stick, but it transforms into a living being, one capable of confronting Pharaoh, the serpent. The </a:t>
            </a:r>
            <a:r>
              <a:rPr lang="en-ZA" dirty="0" smtClean="0"/>
              <a:t>rod is </a:t>
            </a:r>
            <a:r>
              <a:rPr lang="en-ZA" dirty="0"/>
              <a:t>the people of Israel coming to life! What happens next? </a:t>
            </a:r>
            <a:r>
              <a:rPr lang="en-ZA" dirty="0" smtClean="0"/>
              <a:t>Aaron’s </a:t>
            </a:r>
            <a:r>
              <a:rPr lang="en-ZA" dirty="0"/>
              <a:t>rod swallows up the rods of </a:t>
            </a:r>
            <a:r>
              <a:rPr lang="en-ZA" dirty="0" smtClean="0"/>
              <a:t>the </a:t>
            </a:r>
            <a:r>
              <a:rPr lang="en-ZA" dirty="0"/>
              <a:t>Egyptians! The pride and the strength of the Egyptians will be overtaken! It is a message and </a:t>
            </a:r>
            <a:r>
              <a:rPr lang="en-ZA" dirty="0" smtClean="0"/>
              <a:t>a prophecy</a:t>
            </a:r>
            <a:r>
              <a:rPr lang="en-ZA" dirty="0"/>
              <a:t>! The sons of Israel are destined to overcome the world! And it can happen in a moment!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extLst>
      <p:ext uri="{BB962C8B-B14F-4D97-AF65-F5344CB8AC3E}">
        <p14:creationId xmlns:p14="http://schemas.microsoft.com/office/powerpoint/2010/main" val="617542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0"/>
            <a:ext cx="7772400" cy="1470025"/>
          </a:xfrm>
        </p:spPr>
        <p:txBody>
          <a:bodyPr/>
          <a:lstStyle/>
          <a:p>
            <a:r>
              <a:rPr lang="en-ZA" dirty="0" smtClean="0"/>
              <a:t>VA’ERA “I appeared</a:t>
            </a:r>
            <a:r>
              <a:rPr lang="en-US" dirty="0" smtClean="0"/>
              <a:t>”</a:t>
            </a:r>
            <a:endParaRPr lang="en-ZA" dirty="0"/>
          </a:p>
        </p:txBody>
      </p:sp>
      <p:sp>
        <p:nvSpPr>
          <p:cNvPr id="5" name="Subtitle 4"/>
          <p:cNvSpPr>
            <a:spLocks noGrp="1"/>
          </p:cNvSpPr>
          <p:nvPr>
            <p:ph type="subTitle" idx="1"/>
          </p:nvPr>
        </p:nvSpPr>
        <p:spPr>
          <a:xfrm>
            <a:off x="539552" y="5105400"/>
            <a:ext cx="8064896" cy="1752600"/>
          </a:xfrm>
        </p:spPr>
        <p:txBody>
          <a:bodyPr>
            <a:noAutofit/>
          </a:bodyPr>
          <a:lstStyle/>
          <a:p>
            <a:r>
              <a:rPr lang="en-ZA" b="1" dirty="0" smtClean="0"/>
              <a:t>TORAH: </a:t>
            </a:r>
            <a:r>
              <a:rPr lang="en-ZA" dirty="0" smtClean="0"/>
              <a:t>Exodus 6:2-9:35</a:t>
            </a:r>
          </a:p>
          <a:p>
            <a:r>
              <a:rPr lang="en-ZA" b="1" dirty="0" smtClean="0"/>
              <a:t>HAFTARAH: </a:t>
            </a:r>
            <a:r>
              <a:rPr lang="en-ZA" dirty="0" smtClean="0"/>
              <a:t>Ezekiel 28:25</a:t>
            </a:r>
          </a:p>
          <a:p>
            <a:r>
              <a:rPr lang="en-ZA" b="1" dirty="0" smtClean="0"/>
              <a:t> B’RIT CHADASHAH: </a:t>
            </a:r>
            <a:r>
              <a:rPr lang="en-ZA" dirty="0" smtClean="0"/>
              <a:t>Romans 9:14-33</a:t>
            </a:r>
          </a:p>
          <a:p>
            <a:r>
              <a:rPr lang="en-ZA" sz="1800" b="1" i="1" dirty="0" smtClean="0">
                <a:solidFill>
                  <a:schemeClr val="accent5">
                    <a:lumMod val="50000"/>
                  </a:schemeClr>
                </a:solidFill>
              </a:rPr>
              <a:t>All references: The Scripture 1998+ unless otherwise noted</a:t>
            </a:r>
            <a:endParaRPr lang="en-ZA" sz="1800" dirty="0" smtClean="0"/>
          </a:p>
          <a:p>
            <a:endParaRPr lang="en-ZA" dirty="0" smtClean="0"/>
          </a:p>
          <a:p>
            <a:endParaRPr lang="en-ZA" dirty="0" smtClean="0"/>
          </a:p>
          <a:p>
            <a:r>
              <a:rPr lang="en-ZA" dirty="0" smtClean="0"/>
              <a:t/>
            </a:r>
            <a:br>
              <a:rPr lang="en-ZA" dirty="0" smtClean="0"/>
            </a:br>
            <a:endParaRPr lang="en-ZA" dirty="0" smtClean="0"/>
          </a:p>
          <a:p>
            <a:endParaRPr lang="en-ZA" dirty="0"/>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pic>
        <p:nvPicPr>
          <p:cNvPr id="7" name="Picture 6" descr="https://staticapp.icpsc.com/icp/loadimage.php/mogile/261268/d3475c40329a769f4164ab23fd68d879/image/jpeg"/>
          <p:cNvPicPr/>
          <p:nvPr/>
        </p:nvPicPr>
        <p:blipFill>
          <a:blip r:embed="rId2" cstate="print"/>
          <a:srcRect/>
          <a:stretch>
            <a:fillRect/>
          </a:stretch>
        </p:blipFill>
        <p:spPr bwMode="auto">
          <a:xfrm>
            <a:off x="1547664" y="1052736"/>
            <a:ext cx="6120680" cy="410445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DANIEL</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In the book of Daniel we have a third mention of </a:t>
            </a:r>
            <a:r>
              <a:rPr lang="en-ZA" dirty="0"/>
              <a:t>the </a:t>
            </a:r>
            <a:r>
              <a:rPr lang="en-ZA" dirty="0" smtClean="0"/>
              <a:t>Egyptian magicians </a:t>
            </a:r>
            <a:r>
              <a:rPr lang="en-ZA" dirty="0"/>
              <a:t>versus a Hebrew. </a:t>
            </a:r>
            <a:endParaRPr lang="en-ZA" dirty="0" smtClean="0"/>
          </a:p>
          <a:p>
            <a:pPr algn="ctr">
              <a:lnSpc>
                <a:spcPts val="2200"/>
              </a:lnSpc>
            </a:pPr>
            <a:r>
              <a:rPr lang="en-ZA" i="1" dirty="0">
                <a:solidFill>
                  <a:srgbClr val="004821"/>
                </a:solidFill>
              </a:rPr>
              <a:t>As for these four young men, Elohim gave them knowledge and skill in all learning and wisdom. And </a:t>
            </a:r>
            <a:r>
              <a:rPr lang="en-ZA" i="1" dirty="0" err="1">
                <a:solidFill>
                  <a:srgbClr val="004821"/>
                </a:solidFill>
              </a:rPr>
              <a:t>Dani’ĕl</a:t>
            </a:r>
            <a:r>
              <a:rPr lang="en-ZA" i="1" dirty="0">
                <a:solidFill>
                  <a:srgbClr val="004821"/>
                </a:solidFill>
              </a:rPr>
              <a:t> had understanding in all visions and dreams. </a:t>
            </a:r>
            <a:r>
              <a:rPr lang="en-ZA" i="1" dirty="0" smtClean="0">
                <a:solidFill>
                  <a:srgbClr val="004821"/>
                </a:solidFill>
              </a:rPr>
              <a:t>… And </a:t>
            </a:r>
            <a:r>
              <a:rPr lang="en-ZA" i="1" dirty="0">
                <a:solidFill>
                  <a:srgbClr val="004821"/>
                </a:solidFill>
              </a:rPr>
              <a:t>in any word of wisdom and understanding about which the sovereign examined them, he found them ten times better than all the magicians, the astrologers, who were in all his reign. </a:t>
            </a:r>
            <a:r>
              <a:rPr lang="en-ZA" b="1" i="1" dirty="0" smtClean="0">
                <a:solidFill>
                  <a:srgbClr val="004821"/>
                </a:solidFill>
              </a:rPr>
              <a:t>(</a:t>
            </a:r>
            <a:r>
              <a:rPr lang="en-ZA" b="1" i="1" dirty="0">
                <a:solidFill>
                  <a:srgbClr val="004821"/>
                </a:solidFill>
              </a:rPr>
              <a:t>Daniel 1:17-20)</a:t>
            </a:r>
          </a:p>
          <a:p>
            <a:pPr>
              <a:lnSpc>
                <a:spcPts val="2200"/>
              </a:lnSpc>
            </a:pPr>
            <a:r>
              <a:rPr lang="en-ZA" dirty="0" smtClean="0"/>
              <a:t>Daniel </a:t>
            </a:r>
            <a:r>
              <a:rPr lang="en-ZA" dirty="0"/>
              <a:t>interprets the dream </a:t>
            </a:r>
            <a:r>
              <a:rPr lang="en-ZA" dirty="0" smtClean="0"/>
              <a:t>of </a:t>
            </a:r>
            <a:r>
              <a:rPr lang="en-ZA" dirty="0"/>
              <a:t>Nebuchadnezzar </a:t>
            </a:r>
            <a:r>
              <a:rPr lang="en-ZA" dirty="0" smtClean="0"/>
              <a:t>(Daniel 2:1-3) which </a:t>
            </a:r>
            <a:r>
              <a:rPr lang="en-ZA" dirty="0"/>
              <a:t>is about four kingdoms, the last one being the Kingdom of </a:t>
            </a:r>
            <a:r>
              <a:rPr lang="en-ZA" dirty="0" smtClean="0"/>
              <a:t>Heaven which </a:t>
            </a:r>
            <a:r>
              <a:rPr lang="en-ZA" dirty="0"/>
              <a:t>will defeat all other kingdoms and rule the world!</a:t>
            </a:r>
          </a:p>
          <a:p>
            <a:pPr algn="ctr">
              <a:lnSpc>
                <a:spcPts val="2200"/>
              </a:lnSpc>
            </a:pPr>
            <a:r>
              <a:rPr lang="en-ZA" i="1" dirty="0">
                <a:solidFill>
                  <a:srgbClr val="004821"/>
                </a:solidFill>
              </a:rPr>
              <a:t>“And in the days of these sovereigns the </a:t>
            </a:r>
            <a:r>
              <a:rPr lang="en-ZA" i="1" dirty="0" err="1">
                <a:solidFill>
                  <a:srgbClr val="004821"/>
                </a:solidFill>
              </a:rPr>
              <a:t>Elah</a:t>
            </a:r>
            <a:r>
              <a:rPr lang="en-ZA" i="1" dirty="0">
                <a:solidFill>
                  <a:srgbClr val="004821"/>
                </a:solidFill>
              </a:rPr>
              <a:t> of the heavens shall set up a reign which shall never be destroyed, nor the reign pass on to other people – it crushes and puts to an end all these reigns, and it shall stand </a:t>
            </a:r>
            <a:r>
              <a:rPr lang="en-ZA" i="1" dirty="0" smtClean="0">
                <a:solidFill>
                  <a:srgbClr val="004821"/>
                </a:solidFill>
              </a:rPr>
              <a:t>forever. </a:t>
            </a:r>
            <a:r>
              <a:rPr lang="en-ZA" b="1" dirty="0" smtClean="0">
                <a:solidFill>
                  <a:srgbClr val="004821"/>
                </a:solidFill>
              </a:rPr>
              <a:t>(</a:t>
            </a:r>
            <a:r>
              <a:rPr lang="en-ZA" b="1" dirty="0">
                <a:solidFill>
                  <a:srgbClr val="004821"/>
                </a:solidFill>
              </a:rPr>
              <a:t>Daniel 2:44)</a:t>
            </a:r>
          </a:p>
          <a:p>
            <a:pPr>
              <a:lnSpc>
                <a:spcPts val="2200"/>
              </a:lnSpc>
            </a:pPr>
            <a:r>
              <a:rPr lang="en-ZA" dirty="0"/>
              <a:t>This is a divine vision. It takes us beyond what we are seeing with our eyes in this world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extLst>
      <p:ext uri="{BB962C8B-B14F-4D97-AF65-F5344CB8AC3E}">
        <p14:creationId xmlns:p14="http://schemas.microsoft.com/office/powerpoint/2010/main" val="2609777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ENCOURAGEMENT</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The </a:t>
            </a:r>
            <a:r>
              <a:rPr lang="en-ZA" sz="8800" dirty="0"/>
              <a:t>Egyptians had the most powerful kingdom in the world. The Israelites were just a bunch of slaves</a:t>
            </a:r>
            <a:r>
              <a:rPr lang="en-ZA" sz="8800" dirty="0" smtClean="0"/>
              <a:t>, disheartened </a:t>
            </a:r>
            <a:r>
              <a:rPr lang="en-ZA" sz="8800" dirty="0"/>
              <a:t>and miserable. Pharaoh was the great serpent of the world. However, there is a </a:t>
            </a:r>
            <a:r>
              <a:rPr lang="en-ZA" sz="8800" dirty="0" smtClean="0"/>
              <a:t>time that the </a:t>
            </a:r>
            <a:r>
              <a:rPr lang="en-ZA" sz="8800" dirty="0"/>
              <a:t>great serpent is destined to </a:t>
            </a:r>
            <a:r>
              <a:rPr lang="en-ZA" sz="8800" dirty="0" smtClean="0"/>
              <a:t>be swallowed </a:t>
            </a:r>
            <a:r>
              <a:rPr lang="en-ZA" sz="8800" dirty="0"/>
              <a:t>up!</a:t>
            </a:r>
          </a:p>
          <a:p>
            <a:pPr algn="ctr"/>
            <a:r>
              <a:rPr lang="en-ZA" sz="8800" i="1" dirty="0">
                <a:solidFill>
                  <a:srgbClr val="004821"/>
                </a:solidFill>
              </a:rPr>
              <a:t>And the great dragon was thrown out, that serpent of old, called the Devil and Satan, who leads all the world astray. He was thrown to the earth, and his messengers were thrown out with him. </a:t>
            </a:r>
            <a:r>
              <a:rPr lang="en-ZA" sz="8800" b="1" i="1" dirty="0" smtClean="0">
                <a:solidFill>
                  <a:srgbClr val="004821"/>
                </a:solidFill>
              </a:rPr>
              <a:t>(</a:t>
            </a:r>
            <a:r>
              <a:rPr lang="en-ZA" sz="8800" b="1" i="1" dirty="0">
                <a:solidFill>
                  <a:srgbClr val="004821"/>
                </a:solidFill>
              </a:rPr>
              <a:t>Revelation 12:9)</a:t>
            </a:r>
          </a:p>
          <a:p>
            <a:pPr algn="ctr"/>
            <a:r>
              <a:rPr lang="en-ZA" sz="8800" i="1" dirty="0">
                <a:solidFill>
                  <a:srgbClr val="004821"/>
                </a:solidFill>
              </a:rPr>
              <a:t>And he seized the dragon, the serpent of old, who is the Devil and Satan, and bound him for a thousand years, </a:t>
            </a:r>
            <a:r>
              <a:rPr lang="en-ZA" sz="8800" b="1" i="1" dirty="0" smtClean="0">
                <a:solidFill>
                  <a:srgbClr val="004821"/>
                </a:solidFill>
              </a:rPr>
              <a:t>(</a:t>
            </a:r>
            <a:r>
              <a:rPr lang="en-ZA" sz="8800" b="1" i="1" dirty="0">
                <a:solidFill>
                  <a:srgbClr val="004821"/>
                </a:solidFill>
              </a:rPr>
              <a:t>Revelation 20:2</a:t>
            </a:r>
            <a:r>
              <a:rPr lang="en-ZA" sz="8800" b="1" i="1" dirty="0" smtClean="0">
                <a:solidFill>
                  <a:srgbClr val="004821"/>
                </a:solidFill>
              </a:rPr>
              <a:t>)</a:t>
            </a:r>
          </a:p>
          <a:p>
            <a:r>
              <a:rPr lang="en-ZA" sz="8800" dirty="0"/>
              <a:t>While the signs that Moses was given to perform were a message to Pharaoh, they also provided the people of Israel with encouragement:</a:t>
            </a:r>
          </a:p>
          <a:p>
            <a:pPr marL="273050" indent="-273050">
              <a:buFont typeface="Arial" pitchFamily="34" charset="0"/>
              <a:buChar char="•"/>
            </a:pPr>
            <a:r>
              <a:rPr lang="en-ZA" sz="8800" dirty="0">
                <a:solidFill>
                  <a:srgbClr val="C00000"/>
                </a:solidFill>
              </a:rPr>
              <a:t>The sign of the rod </a:t>
            </a:r>
            <a:r>
              <a:rPr lang="en-ZA" sz="8800" dirty="0"/>
              <a:t>– that they would come alive and “</a:t>
            </a:r>
            <a:r>
              <a:rPr lang="en-ZA" sz="8800" i="1" dirty="0"/>
              <a:t>swallow up” </a:t>
            </a:r>
            <a:r>
              <a:rPr lang="en-ZA" sz="8800" dirty="0"/>
              <a:t>Egypt! (</a:t>
            </a:r>
            <a:r>
              <a:rPr lang="en-ZA" sz="8800" i="1" dirty="0"/>
              <a:t>Egypt is called “</a:t>
            </a:r>
            <a:r>
              <a:rPr lang="en-ZA" sz="8800" i="1" dirty="0" err="1"/>
              <a:t>tanniyn</a:t>
            </a:r>
            <a:r>
              <a:rPr lang="en-ZA" sz="8800" i="1" dirty="0"/>
              <a:t>” (serpent and crocodile) in Isaiah 51:9, Ezra 29:3 and Ezra 32:2.)</a:t>
            </a:r>
          </a:p>
          <a:p>
            <a:pPr marL="273050" indent="-273050">
              <a:buFont typeface="Arial" pitchFamily="34" charset="0"/>
              <a:buChar char="•"/>
            </a:pPr>
            <a:r>
              <a:rPr lang="en-ZA" sz="8800" dirty="0">
                <a:solidFill>
                  <a:srgbClr val="C00000"/>
                </a:solidFill>
              </a:rPr>
              <a:t>The sign of the leprous hand </a:t>
            </a:r>
            <a:r>
              <a:rPr lang="en-ZA" sz="8800" dirty="0"/>
              <a:t>– their Elohim could heal any disease</a:t>
            </a:r>
          </a:p>
          <a:p>
            <a:pPr marL="273050" indent="-273050">
              <a:buFont typeface="Arial" pitchFamily="34" charset="0"/>
              <a:buChar char="•"/>
            </a:pPr>
            <a:r>
              <a:rPr lang="en-ZA" sz="8800" dirty="0">
                <a:solidFill>
                  <a:srgbClr val="C00000"/>
                </a:solidFill>
              </a:rPr>
              <a:t>The sign of the Nile turning to blood </a:t>
            </a:r>
            <a:r>
              <a:rPr lang="en-ZA" sz="8800" dirty="0"/>
              <a:t>– the Nile, also seen as a god, was the life of Egypt. When it turned to blood, the Egyptians would have seen it as the death of a god.</a:t>
            </a:r>
          </a:p>
          <a:p>
            <a:pPr algn="ctr"/>
            <a:endParaRPr lang="en-ZA" b="1" i="1" dirty="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extLst>
      <p:ext uri="{BB962C8B-B14F-4D97-AF65-F5344CB8AC3E}">
        <p14:creationId xmlns:p14="http://schemas.microsoft.com/office/powerpoint/2010/main" val="4286645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SIDE NOTE</a:t>
            </a:r>
            <a:endParaRPr lang="en-ZA" dirty="0"/>
          </a:p>
        </p:txBody>
      </p:sp>
      <p:sp>
        <p:nvSpPr>
          <p:cNvPr id="3" name="Content Placeholder 2"/>
          <p:cNvSpPr>
            <a:spLocks noGrp="1"/>
          </p:cNvSpPr>
          <p:nvPr>
            <p:ph idx="1"/>
          </p:nvPr>
        </p:nvSpPr>
        <p:spPr>
          <a:xfrm>
            <a:off x="457200" y="1631694"/>
            <a:ext cx="8229600" cy="5257800"/>
          </a:xfrm>
        </p:spPr>
        <p:txBody>
          <a:bodyPr>
            <a:normAutofit fontScale="92500" lnSpcReduction="20000"/>
          </a:bodyPr>
          <a:lstStyle/>
          <a:p>
            <a:pPr algn="ctr"/>
            <a:r>
              <a:rPr lang="en-ZA" sz="2400" i="1" dirty="0">
                <a:solidFill>
                  <a:srgbClr val="004821"/>
                </a:solidFill>
              </a:rPr>
              <a:t>So </a:t>
            </a:r>
            <a:r>
              <a:rPr lang="en-ZA" sz="2400" i="1" dirty="0" err="1">
                <a:solidFill>
                  <a:srgbClr val="004821"/>
                </a:solidFill>
              </a:rPr>
              <a:t>Dani’ĕl</a:t>
            </a:r>
            <a:r>
              <a:rPr lang="en-ZA" sz="2400" i="1" dirty="0">
                <a:solidFill>
                  <a:srgbClr val="004821"/>
                </a:solidFill>
              </a:rPr>
              <a:t> went to </a:t>
            </a:r>
            <a:r>
              <a:rPr lang="en-ZA" sz="2400" i="1" dirty="0" err="1">
                <a:solidFill>
                  <a:srgbClr val="004821"/>
                </a:solidFill>
              </a:rPr>
              <a:t>Aryok</a:t>
            </a:r>
            <a:r>
              <a:rPr lang="en-ZA" sz="2400" i="1" dirty="0">
                <a:solidFill>
                  <a:srgbClr val="004821"/>
                </a:solidFill>
              </a:rPr>
              <a:t>̱, whom the sovereign had appointed to destroy the wise ones of </a:t>
            </a:r>
            <a:r>
              <a:rPr lang="en-ZA" sz="2400" i="1" dirty="0" err="1">
                <a:solidFill>
                  <a:srgbClr val="004821"/>
                </a:solidFill>
              </a:rPr>
              <a:t>Baḇel</a:t>
            </a:r>
            <a:r>
              <a:rPr lang="en-ZA" sz="2400" i="1" dirty="0">
                <a:solidFill>
                  <a:srgbClr val="004821"/>
                </a:solidFill>
              </a:rPr>
              <a:t>. He went and said this to him, “Do not destroy the wise ones of </a:t>
            </a:r>
            <a:r>
              <a:rPr lang="en-ZA" sz="2400" i="1" dirty="0" err="1">
                <a:solidFill>
                  <a:srgbClr val="004821"/>
                </a:solidFill>
              </a:rPr>
              <a:t>Baḇel</a:t>
            </a:r>
            <a:r>
              <a:rPr lang="en-ZA" sz="2400" i="1" dirty="0">
                <a:solidFill>
                  <a:srgbClr val="004821"/>
                </a:solidFill>
              </a:rPr>
              <a:t>. Bring me in before the sovereign, and I shall show the interpretation to the sovereign.” </a:t>
            </a:r>
            <a:r>
              <a:rPr lang="en-ZA" sz="2400" b="1" i="1" dirty="0" smtClean="0">
                <a:solidFill>
                  <a:srgbClr val="004821"/>
                </a:solidFill>
              </a:rPr>
              <a:t>(</a:t>
            </a:r>
            <a:r>
              <a:rPr lang="en-ZA" sz="2400" b="1" i="1" dirty="0">
                <a:solidFill>
                  <a:srgbClr val="004821"/>
                </a:solidFill>
              </a:rPr>
              <a:t>Daniel 2:24)</a:t>
            </a:r>
          </a:p>
          <a:p>
            <a:r>
              <a:rPr lang="en-ZA" sz="2400" dirty="0"/>
              <a:t>As a reward to Daniel for his interpretation, he was made a ruler over Babylon AND placed in charge </a:t>
            </a:r>
            <a:r>
              <a:rPr lang="en-ZA" sz="2400" dirty="0" smtClean="0"/>
              <a:t>of all </a:t>
            </a:r>
            <a:r>
              <a:rPr lang="en-ZA" sz="2400" dirty="0"/>
              <a:t>its wise men (including the magicians). </a:t>
            </a:r>
            <a:r>
              <a:rPr lang="en-ZA" sz="2400" dirty="0" smtClean="0"/>
              <a:t>The </a:t>
            </a:r>
            <a:r>
              <a:rPr lang="en-ZA" sz="2400" dirty="0"/>
              <a:t>book of Daniel </a:t>
            </a:r>
            <a:r>
              <a:rPr lang="en-ZA" sz="2400" dirty="0" smtClean="0"/>
              <a:t>is </a:t>
            </a:r>
            <a:r>
              <a:rPr lang="en-ZA" sz="2400" dirty="0"/>
              <a:t>filled </a:t>
            </a:r>
            <a:r>
              <a:rPr lang="en-ZA" sz="2400" dirty="0" smtClean="0"/>
              <a:t>with prophetic </a:t>
            </a:r>
            <a:r>
              <a:rPr lang="en-ZA" sz="2400" dirty="0"/>
              <a:t>revelation, including Daniel’s own dreams and visions of future kingdoms, the tribulation</a:t>
            </a:r>
            <a:r>
              <a:rPr lang="en-ZA" sz="2400" dirty="0" smtClean="0"/>
              <a:t>, and </a:t>
            </a:r>
            <a:r>
              <a:rPr lang="en-ZA" sz="2400" dirty="0"/>
              <a:t>the anti-messiah. </a:t>
            </a:r>
            <a:r>
              <a:rPr lang="en-ZA" sz="2400" dirty="0" smtClean="0"/>
              <a:t>Daniel </a:t>
            </a:r>
            <a:r>
              <a:rPr lang="en-ZA" sz="2400" dirty="0"/>
              <a:t>may have shared some of what </a:t>
            </a:r>
            <a:r>
              <a:rPr lang="en-ZA" sz="2400" dirty="0" smtClean="0"/>
              <a:t>he learned </a:t>
            </a:r>
            <a:r>
              <a:rPr lang="en-ZA" sz="2400" dirty="0"/>
              <a:t>with the wise men and the magicians</a:t>
            </a:r>
            <a:r>
              <a:rPr lang="en-ZA" sz="2400" dirty="0" smtClean="0"/>
              <a:t>? Is </a:t>
            </a:r>
            <a:r>
              <a:rPr lang="en-ZA" sz="2400" dirty="0"/>
              <a:t>there any evidence of </a:t>
            </a:r>
            <a:r>
              <a:rPr lang="en-ZA" sz="2400" dirty="0" smtClean="0"/>
              <a:t>this? How </a:t>
            </a:r>
            <a:r>
              <a:rPr lang="en-ZA" sz="2400" dirty="0"/>
              <a:t>about this story in the Gospels?</a:t>
            </a:r>
          </a:p>
          <a:p>
            <a:pPr algn="ctr"/>
            <a:r>
              <a:rPr lang="en-ZA" sz="2400" i="1" dirty="0">
                <a:solidFill>
                  <a:srgbClr val="004821"/>
                </a:solidFill>
              </a:rPr>
              <a:t>And </a:t>
            </a:r>
            <a:r>
              <a:rPr lang="he-IL" sz="2400" i="1" dirty="0">
                <a:solidFill>
                  <a:srgbClr val="004821"/>
                </a:solidFill>
              </a:rPr>
              <a:t>יהושע</a:t>
            </a:r>
            <a:r>
              <a:rPr lang="en-ZA" sz="2400" i="1" dirty="0">
                <a:solidFill>
                  <a:srgbClr val="004821"/>
                </a:solidFill>
              </a:rPr>
              <a:t> having been </a:t>
            </a:r>
            <a:r>
              <a:rPr lang="en-ZA" sz="2400" i="1" dirty="0" smtClean="0">
                <a:solidFill>
                  <a:srgbClr val="004821"/>
                </a:solidFill>
              </a:rPr>
              <a:t>born </a:t>
            </a:r>
            <a:r>
              <a:rPr lang="en-ZA" sz="2400" i="1" dirty="0">
                <a:solidFill>
                  <a:srgbClr val="004821"/>
                </a:solidFill>
              </a:rPr>
              <a:t>in </a:t>
            </a:r>
            <a:r>
              <a:rPr lang="en-ZA" sz="2400" i="1" dirty="0" err="1">
                <a:solidFill>
                  <a:srgbClr val="004821"/>
                </a:solidFill>
              </a:rPr>
              <a:t>Bĕyth</a:t>
            </a:r>
            <a:r>
              <a:rPr lang="en-ZA" sz="2400" i="1" dirty="0">
                <a:solidFill>
                  <a:srgbClr val="004821"/>
                </a:solidFill>
              </a:rPr>
              <a:t> </a:t>
            </a:r>
            <a:r>
              <a:rPr lang="en-ZA" sz="2400" i="1" dirty="0" err="1">
                <a:solidFill>
                  <a:srgbClr val="004821"/>
                </a:solidFill>
              </a:rPr>
              <a:t>Leḥem</a:t>
            </a:r>
            <a:r>
              <a:rPr lang="en-ZA" sz="2400" i="1" dirty="0">
                <a:solidFill>
                  <a:srgbClr val="004821"/>
                </a:solidFill>
              </a:rPr>
              <a:t> of </a:t>
            </a:r>
            <a:r>
              <a:rPr lang="en-ZA" sz="2400" i="1" dirty="0" err="1">
                <a:solidFill>
                  <a:srgbClr val="004821"/>
                </a:solidFill>
              </a:rPr>
              <a:t>Yehuḏah</a:t>
            </a:r>
            <a:r>
              <a:rPr lang="en-ZA" sz="2400" i="1" dirty="0">
                <a:solidFill>
                  <a:srgbClr val="004821"/>
                </a:solidFill>
              </a:rPr>
              <a:t> in the days of </a:t>
            </a:r>
            <a:r>
              <a:rPr lang="en-ZA" sz="2400" i="1" dirty="0" err="1">
                <a:solidFill>
                  <a:srgbClr val="004821"/>
                </a:solidFill>
              </a:rPr>
              <a:t>Herodes</a:t>
            </a:r>
            <a:r>
              <a:rPr lang="en-ZA" sz="2400" i="1" dirty="0">
                <a:solidFill>
                  <a:srgbClr val="004821"/>
                </a:solidFill>
              </a:rPr>
              <a:t> the sovereign, see, Magi from the East came to </a:t>
            </a:r>
            <a:r>
              <a:rPr lang="en-ZA" sz="2400" i="1" dirty="0" err="1">
                <a:solidFill>
                  <a:srgbClr val="004821"/>
                </a:solidFill>
              </a:rPr>
              <a:t>Yerushalayim</a:t>
            </a:r>
            <a:r>
              <a:rPr lang="en-ZA" sz="2400" i="1" dirty="0">
                <a:solidFill>
                  <a:srgbClr val="004821"/>
                </a:solidFill>
              </a:rPr>
              <a:t>, saying, “Where is He who has been born Sovereign of the </a:t>
            </a:r>
            <a:r>
              <a:rPr lang="en-ZA" sz="2400" i="1" dirty="0" err="1">
                <a:solidFill>
                  <a:srgbClr val="004821"/>
                </a:solidFill>
              </a:rPr>
              <a:t>Yehuḏim</a:t>
            </a:r>
            <a:r>
              <a:rPr lang="en-ZA" sz="2400" i="1" dirty="0">
                <a:solidFill>
                  <a:srgbClr val="004821"/>
                </a:solidFill>
              </a:rPr>
              <a:t>? For we saw His star in the East and have come to do reverence to Him.” </a:t>
            </a:r>
            <a:r>
              <a:rPr lang="en-US" sz="2400" b="1" i="1" dirty="0" smtClean="0">
                <a:solidFill>
                  <a:srgbClr val="004821"/>
                </a:solidFill>
              </a:rPr>
              <a:t>(</a:t>
            </a:r>
            <a:r>
              <a:rPr lang="en-US" sz="2400" b="1" i="1" dirty="0">
                <a:solidFill>
                  <a:srgbClr val="004821"/>
                </a:solidFill>
              </a:rPr>
              <a:t>Matthew 2:1-2)</a:t>
            </a:r>
          </a:p>
          <a:p>
            <a:r>
              <a:rPr lang="en-ZA" sz="2400" dirty="0">
                <a:solidFill>
                  <a:srgbClr val="002060"/>
                </a:solidFill>
              </a:rPr>
              <a:t>Who are the magi? </a:t>
            </a:r>
            <a:r>
              <a:rPr lang="en-ZA" sz="2400" dirty="0"/>
              <a:t>They are astrologers, magicians, or wise men from the east…that is from Babylon</a:t>
            </a:r>
            <a:endParaRPr lang="en-US" sz="2400" dirty="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extLst>
      <p:ext uri="{BB962C8B-B14F-4D97-AF65-F5344CB8AC3E}">
        <p14:creationId xmlns:p14="http://schemas.microsoft.com/office/powerpoint/2010/main" val="2301940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SERPENT</a:t>
            </a:r>
            <a:endParaRPr lang="en-ZA" dirty="0"/>
          </a:p>
        </p:txBody>
      </p:sp>
      <p:sp>
        <p:nvSpPr>
          <p:cNvPr id="3" name="Content Placeholder 2"/>
          <p:cNvSpPr>
            <a:spLocks noGrp="1"/>
          </p:cNvSpPr>
          <p:nvPr>
            <p:ph idx="1"/>
          </p:nvPr>
        </p:nvSpPr>
        <p:spPr>
          <a:xfrm>
            <a:off x="463092" y="1600200"/>
            <a:ext cx="8223708" cy="5257800"/>
          </a:xfrm>
        </p:spPr>
        <p:txBody>
          <a:bodyPr>
            <a:normAutofit fontScale="25000" lnSpcReduction="20000"/>
          </a:bodyPr>
          <a:lstStyle/>
          <a:p>
            <a:pPr algn="ctr">
              <a:lnSpc>
                <a:spcPts val="2100"/>
              </a:lnSpc>
            </a:pPr>
            <a:r>
              <a:rPr lang="en-ZA" sz="8800" b="0" i="1" dirty="0" smtClean="0">
                <a:solidFill>
                  <a:srgbClr val="004821"/>
                </a:solidFill>
              </a:rPr>
              <a:t>So </a:t>
            </a:r>
            <a:r>
              <a:rPr lang="en-ZA" sz="8800" b="0" i="1" dirty="0" err="1" smtClean="0">
                <a:solidFill>
                  <a:srgbClr val="004821"/>
                </a:solidFill>
              </a:rPr>
              <a:t>Mosheh</a:t>
            </a:r>
            <a:r>
              <a:rPr lang="en-ZA" sz="8800" b="0" i="1" dirty="0" smtClean="0">
                <a:solidFill>
                  <a:srgbClr val="004821"/>
                </a:solidFill>
              </a:rPr>
              <a:t> and </a:t>
            </a:r>
            <a:r>
              <a:rPr lang="en-ZA" sz="8800" b="0" i="1" dirty="0" err="1" smtClean="0">
                <a:solidFill>
                  <a:srgbClr val="004821"/>
                </a:solidFill>
              </a:rPr>
              <a:t>Aharon</a:t>
            </a:r>
            <a:r>
              <a:rPr lang="en-ZA" sz="8800" b="0" i="1" dirty="0" smtClean="0">
                <a:solidFill>
                  <a:srgbClr val="004821"/>
                </a:solidFill>
              </a:rPr>
              <a:t> went in to Pharaoh, and they did so, as </a:t>
            </a:r>
            <a:r>
              <a:rPr lang="he-IL" sz="8800" b="0" i="1" dirty="0" smtClean="0">
                <a:solidFill>
                  <a:srgbClr val="004821"/>
                </a:solidFill>
              </a:rPr>
              <a:t>יהוה</a:t>
            </a:r>
            <a:r>
              <a:rPr lang="en-ZA" sz="8800" b="0" i="1" dirty="0" smtClean="0">
                <a:solidFill>
                  <a:srgbClr val="004821"/>
                </a:solidFill>
              </a:rPr>
              <a:t> commanded. And </a:t>
            </a:r>
            <a:r>
              <a:rPr lang="en-ZA" sz="8800" b="0" i="1" dirty="0" err="1" smtClean="0">
                <a:solidFill>
                  <a:srgbClr val="004821"/>
                </a:solidFill>
              </a:rPr>
              <a:t>Aharon</a:t>
            </a:r>
            <a:r>
              <a:rPr lang="en-ZA" sz="8800" b="0" i="1" dirty="0" smtClean="0">
                <a:solidFill>
                  <a:srgbClr val="004821"/>
                </a:solidFill>
              </a:rPr>
              <a:t> threw his rod before Pharaoh and before his servants, and it became a serpent. But Pharaoh also called the wise men and the practisers of witchcraft. And they, the magicians of </a:t>
            </a:r>
            <a:r>
              <a:rPr lang="en-ZA" sz="8800" b="0" i="1" dirty="0" err="1" smtClean="0">
                <a:solidFill>
                  <a:srgbClr val="004821"/>
                </a:solidFill>
              </a:rPr>
              <a:t>Mitsrayim</a:t>
            </a:r>
            <a:r>
              <a:rPr lang="en-ZA" sz="8800" b="0" i="1" dirty="0" smtClean="0">
                <a:solidFill>
                  <a:srgbClr val="004821"/>
                </a:solidFill>
              </a:rPr>
              <a:t>, also did so with their magic. And they, each one, threw down his rod, and they became serpents. But the rod of </a:t>
            </a:r>
            <a:r>
              <a:rPr lang="en-ZA" sz="8800" b="0" i="1" dirty="0" err="1" smtClean="0">
                <a:solidFill>
                  <a:srgbClr val="004821"/>
                </a:solidFill>
              </a:rPr>
              <a:t>Aharon</a:t>
            </a:r>
            <a:r>
              <a:rPr lang="en-ZA" sz="8800" b="0" i="1" dirty="0" smtClean="0">
                <a:solidFill>
                  <a:srgbClr val="004821"/>
                </a:solidFill>
              </a:rPr>
              <a:t> swallowed up their rods</a:t>
            </a:r>
            <a:r>
              <a:rPr lang="en-ZA" sz="8800" i="1" dirty="0" smtClean="0">
                <a:solidFill>
                  <a:srgbClr val="004821"/>
                </a:solidFill>
              </a:rPr>
              <a:t>. </a:t>
            </a:r>
            <a:r>
              <a:rPr lang="en-ZA" sz="8800" b="1" i="1" dirty="0" smtClean="0">
                <a:solidFill>
                  <a:srgbClr val="004821"/>
                </a:solidFill>
              </a:rPr>
              <a:t>(Exodus </a:t>
            </a:r>
            <a:r>
              <a:rPr lang="en-ZA" sz="8800" b="1" i="1" dirty="0" smtClean="0">
                <a:solidFill>
                  <a:srgbClr val="004821"/>
                </a:solidFill>
              </a:rPr>
              <a:t>7:10-12)</a:t>
            </a:r>
            <a:endParaRPr lang="en-ZA" sz="8800" b="1" i="1" dirty="0" smtClean="0">
              <a:solidFill>
                <a:srgbClr val="004821"/>
              </a:solidFill>
            </a:endParaRPr>
          </a:p>
          <a:p>
            <a:pPr algn="just">
              <a:lnSpc>
                <a:spcPts val="2100"/>
              </a:lnSpc>
            </a:pPr>
            <a:r>
              <a:rPr lang="en-ZA" sz="8800" b="0" dirty="0" smtClean="0"/>
              <a:t>Two different words are used for “</a:t>
            </a:r>
            <a:r>
              <a:rPr lang="en-ZA" sz="8800" b="0" i="1" dirty="0" smtClean="0"/>
              <a:t>serpent” </a:t>
            </a:r>
            <a:r>
              <a:rPr lang="en-ZA" sz="8800" b="0" dirty="0" smtClean="0"/>
              <a:t>in these verses. First we see the word </a:t>
            </a:r>
            <a:r>
              <a:rPr lang="en-ZA" sz="8800" b="0" i="1" dirty="0" smtClean="0"/>
              <a:t>“</a:t>
            </a:r>
            <a:r>
              <a:rPr lang="en-ZA" sz="8800" b="0" i="1" dirty="0" err="1" smtClean="0"/>
              <a:t>tanniyn</a:t>
            </a:r>
            <a:r>
              <a:rPr lang="en-ZA" sz="8800" b="0" dirty="0" smtClean="0"/>
              <a:t>”, (Strong’s #8577) used in verses 9, 10 and 12. </a:t>
            </a:r>
            <a:r>
              <a:rPr lang="en-ZA" sz="8800" b="0" dirty="0" err="1" smtClean="0"/>
              <a:t>Tanniyn</a:t>
            </a:r>
            <a:r>
              <a:rPr lang="en-ZA" sz="8800" b="0" dirty="0" smtClean="0"/>
              <a:t> is translated as </a:t>
            </a:r>
            <a:r>
              <a:rPr lang="en-ZA" sz="8800" b="0" i="1" dirty="0" smtClean="0"/>
              <a:t>“serpent” or “crocodile</a:t>
            </a:r>
            <a:r>
              <a:rPr lang="en-ZA" sz="8800" b="0" dirty="0" smtClean="0"/>
              <a:t>”. In verse 15 Torah uses the word “</a:t>
            </a:r>
            <a:r>
              <a:rPr lang="en-ZA" sz="8800" b="0" i="1" dirty="0" err="1" smtClean="0"/>
              <a:t>nachash</a:t>
            </a:r>
            <a:r>
              <a:rPr lang="en-ZA" sz="8800" b="0" dirty="0" smtClean="0"/>
              <a:t>”. Strong’s translates “</a:t>
            </a:r>
            <a:r>
              <a:rPr lang="en-ZA" sz="8800" b="0" dirty="0" err="1" smtClean="0"/>
              <a:t>nachash</a:t>
            </a:r>
            <a:r>
              <a:rPr lang="en-ZA" sz="8800" b="0" dirty="0" smtClean="0"/>
              <a:t>” as “</a:t>
            </a:r>
            <a:r>
              <a:rPr lang="en-ZA" sz="8800" b="0" i="1" dirty="0" smtClean="0"/>
              <a:t>serpent” or “snake</a:t>
            </a:r>
            <a:r>
              <a:rPr lang="en-ZA" sz="8800" b="0" dirty="0" smtClean="0"/>
              <a:t>”. “</a:t>
            </a:r>
            <a:r>
              <a:rPr lang="en-ZA" sz="8800" b="0" i="1" dirty="0" err="1" smtClean="0"/>
              <a:t>Nachash</a:t>
            </a:r>
            <a:r>
              <a:rPr lang="en-ZA" sz="8800" b="0" dirty="0" smtClean="0"/>
              <a:t>” literally means “</a:t>
            </a:r>
            <a:r>
              <a:rPr lang="en-ZA" sz="8800" b="0" i="1" dirty="0" smtClean="0"/>
              <a:t>shining one</a:t>
            </a:r>
            <a:r>
              <a:rPr lang="en-ZA" sz="8800" b="0" dirty="0" smtClean="0"/>
              <a:t>” because it resembles burnished metal. “</a:t>
            </a:r>
            <a:r>
              <a:rPr lang="en-ZA" sz="8800" b="0" i="1" dirty="0" err="1" smtClean="0"/>
              <a:t>Nachash</a:t>
            </a:r>
            <a:r>
              <a:rPr lang="en-ZA" sz="8800" b="0" i="1" dirty="0" smtClean="0"/>
              <a:t>” </a:t>
            </a:r>
            <a:r>
              <a:rPr lang="en-ZA" sz="8800" b="0" dirty="0" smtClean="0"/>
              <a:t>is the root word in </a:t>
            </a:r>
            <a:r>
              <a:rPr lang="en-ZA" sz="8800" b="0" i="1" dirty="0" smtClean="0"/>
              <a:t>“</a:t>
            </a:r>
            <a:r>
              <a:rPr lang="en-ZA" sz="8800" b="0" i="1" dirty="0" err="1" smtClean="0"/>
              <a:t>nekhoshet</a:t>
            </a:r>
            <a:r>
              <a:rPr lang="en-ZA" sz="8800" b="0" dirty="0" smtClean="0"/>
              <a:t>” (bronze or copper). The Hebrew sources point to the fact that “</a:t>
            </a:r>
            <a:r>
              <a:rPr lang="en-ZA" sz="8800" b="0" i="1" dirty="0" err="1" smtClean="0"/>
              <a:t>nachash</a:t>
            </a:r>
            <a:r>
              <a:rPr lang="en-ZA" sz="8800" b="0" i="1" dirty="0" smtClean="0"/>
              <a:t>” is “serpent” or “shining one” </a:t>
            </a:r>
            <a:r>
              <a:rPr lang="en-ZA" sz="8800" b="0" dirty="0" smtClean="0"/>
              <a:t>and not snake. Crocodiles were </a:t>
            </a:r>
            <a:r>
              <a:rPr lang="en-ZA" sz="8800" b="0" dirty="0" err="1" smtClean="0"/>
              <a:t>elohim</a:t>
            </a:r>
            <a:r>
              <a:rPr lang="en-ZA" sz="8800" b="0" dirty="0" smtClean="0"/>
              <a:t> (mighty ones) in Egypt and  the deity of the Nile River. </a:t>
            </a:r>
            <a:r>
              <a:rPr lang="he-IL" sz="8800" b="0" dirty="0" smtClean="0"/>
              <a:t>יהוה</a:t>
            </a:r>
            <a:r>
              <a:rPr lang="en-ZA" sz="8800" b="0" dirty="0" smtClean="0"/>
              <a:t> sent a clear message to Pharaoh, He would judge the </a:t>
            </a:r>
            <a:r>
              <a:rPr lang="en-ZA" sz="8800" b="0" dirty="0" err="1" smtClean="0"/>
              <a:t>elohim</a:t>
            </a:r>
            <a:r>
              <a:rPr lang="en-ZA" sz="8800" b="0" dirty="0" smtClean="0"/>
              <a:t> of </a:t>
            </a:r>
            <a:r>
              <a:rPr lang="en-ZA" sz="8800" b="0" dirty="0" err="1" smtClean="0"/>
              <a:t>Mitzrayim</a:t>
            </a:r>
            <a:r>
              <a:rPr lang="en-ZA" sz="8800" b="0" dirty="0" smtClean="0"/>
              <a:t> and consume them as </a:t>
            </a:r>
            <a:r>
              <a:rPr lang="en-ZA" sz="8800" b="0" dirty="0" smtClean="0"/>
              <a:t>Aaron’s </a:t>
            </a:r>
            <a:r>
              <a:rPr lang="en-ZA" sz="8800" b="0" dirty="0" smtClean="0"/>
              <a:t>rod would consume the false </a:t>
            </a:r>
            <a:r>
              <a:rPr lang="en-ZA" sz="8800" b="0" dirty="0" err="1" smtClean="0"/>
              <a:t>elohim</a:t>
            </a:r>
            <a:r>
              <a:rPr lang="en-ZA" sz="8800" b="0" dirty="0" smtClean="0"/>
              <a:t> (serpents) of Pharaoh’s magicians</a:t>
            </a:r>
            <a:r>
              <a:rPr lang="en-ZA" sz="9600" b="0" dirty="0" smtClean="0"/>
              <a:t>. </a:t>
            </a:r>
          </a:p>
          <a:p>
            <a:pPr>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WATER INTO BLOOD</a:t>
            </a:r>
            <a:endParaRPr lang="en-ZA" dirty="0"/>
          </a:p>
        </p:txBody>
      </p:sp>
      <p:sp>
        <p:nvSpPr>
          <p:cNvPr id="3" name="Content Placeholder 2"/>
          <p:cNvSpPr>
            <a:spLocks noGrp="1"/>
          </p:cNvSpPr>
          <p:nvPr>
            <p:ph idx="1"/>
          </p:nvPr>
        </p:nvSpPr>
        <p:spPr>
          <a:xfrm>
            <a:off x="457200" y="1600200"/>
            <a:ext cx="8229600" cy="5257800"/>
          </a:xfrm>
        </p:spPr>
        <p:txBody>
          <a:bodyPr>
            <a:normAutofit fontScale="32500" lnSpcReduction="20000"/>
          </a:bodyPr>
          <a:lstStyle/>
          <a:p>
            <a:pPr algn="ctr">
              <a:lnSpc>
                <a:spcPts val="2500"/>
              </a:lnSpc>
            </a:pPr>
            <a:r>
              <a:rPr lang="en-ZA" sz="6800" b="0" i="1" dirty="0" smtClean="0">
                <a:solidFill>
                  <a:srgbClr val="004821"/>
                </a:solidFill>
              </a:rPr>
              <a:t>And Pharaoh’s heart was hardened, and he did not listen to them, as </a:t>
            </a:r>
            <a:r>
              <a:rPr lang="he-IL" sz="6800" b="0" i="1" dirty="0" smtClean="0">
                <a:solidFill>
                  <a:srgbClr val="004821"/>
                </a:solidFill>
              </a:rPr>
              <a:t>יהוה</a:t>
            </a:r>
            <a:r>
              <a:rPr lang="en-US" sz="6800" b="0" i="1" dirty="0" smtClean="0">
                <a:solidFill>
                  <a:srgbClr val="004821"/>
                </a:solidFill>
              </a:rPr>
              <a:t> had said. </a:t>
            </a:r>
            <a:r>
              <a:rPr lang="en-ZA" sz="6800" b="0" i="1" dirty="0" smtClean="0">
                <a:solidFill>
                  <a:srgbClr val="004821"/>
                </a:solidFill>
              </a:rPr>
              <a:t>..” And </a:t>
            </a:r>
            <a:r>
              <a:rPr lang="he-IL" sz="6800" b="0" i="1" dirty="0" smtClean="0">
                <a:solidFill>
                  <a:srgbClr val="004821"/>
                </a:solidFill>
              </a:rPr>
              <a:t>יהוה</a:t>
            </a:r>
            <a:r>
              <a:rPr lang="en-ZA" sz="6800" b="0" i="1" dirty="0" smtClean="0">
                <a:solidFill>
                  <a:srgbClr val="004821"/>
                </a:solidFill>
              </a:rPr>
              <a:t> spoke to </a:t>
            </a:r>
            <a:r>
              <a:rPr lang="en-ZA" sz="6800" b="0" i="1" dirty="0" err="1" smtClean="0">
                <a:solidFill>
                  <a:srgbClr val="004821"/>
                </a:solidFill>
              </a:rPr>
              <a:t>Mosheh</a:t>
            </a:r>
            <a:r>
              <a:rPr lang="en-ZA" sz="6800" b="0" i="1" dirty="0" smtClean="0">
                <a:solidFill>
                  <a:srgbClr val="004821"/>
                </a:solidFill>
              </a:rPr>
              <a:t>, “Say to </a:t>
            </a:r>
            <a:r>
              <a:rPr lang="en-ZA" sz="6800" b="0" i="1" dirty="0" err="1" smtClean="0">
                <a:solidFill>
                  <a:srgbClr val="004821"/>
                </a:solidFill>
              </a:rPr>
              <a:t>Aharon</a:t>
            </a:r>
            <a:r>
              <a:rPr lang="en-ZA" sz="6800" b="0" i="1" dirty="0" smtClean="0">
                <a:solidFill>
                  <a:srgbClr val="004821"/>
                </a:solidFill>
              </a:rPr>
              <a:t>, ‘Take your rod and stretch out your hand over the waters of </a:t>
            </a:r>
            <a:r>
              <a:rPr lang="en-ZA" sz="6800" b="0" i="1" dirty="0" err="1" smtClean="0">
                <a:solidFill>
                  <a:srgbClr val="004821"/>
                </a:solidFill>
              </a:rPr>
              <a:t>Mitsrayim</a:t>
            </a:r>
            <a:r>
              <a:rPr lang="en-ZA" sz="6800" b="0" i="1" dirty="0" smtClean="0">
                <a:solidFill>
                  <a:srgbClr val="004821"/>
                </a:solidFill>
              </a:rPr>
              <a:t>, over their streams, over their rivers, over their ponds, and over all their pools of water, that they become blood. And there shall be blood in all the land of </a:t>
            </a:r>
            <a:r>
              <a:rPr lang="en-ZA" sz="6800" b="0" i="1" dirty="0" err="1" smtClean="0">
                <a:solidFill>
                  <a:srgbClr val="004821"/>
                </a:solidFill>
              </a:rPr>
              <a:t>Mitsrayim</a:t>
            </a:r>
            <a:r>
              <a:rPr lang="en-ZA" sz="6800" b="0" i="1" dirty="0" smtClean="0">
                <a:solidFill>
                  <a:srgbClr val="004821"/>
                </a:solidFill>
              </a:rPr>
              <a:t>, both in wooden and in stone containers.’ </a:t>
            </a:r>
            <a:r>
              <a:rPr lang="en-ZA" sz="6800" b="1" i="1" dirty="0" smtClean="0">
                <a:solidFill>
                  <a:srgbClr val="004821"/>
                </a:solidFill>
              </a:rPr>
              <a:t>..(</a:t>
            </a:r>
            <a:r>
              <a:rPr lang="en-ZA" sz="6800" b="1" i="1" dirty="0" smtClean="0">
                <a:solidFill>
                  <a:srgbClr val="004821"/>
                </a:solidFill>
              </a:rPr>
              <a:t>Exodus </a:t>
            </a:r>
            <a:r>
              <a:rPr lang="en-ZA" sz="6800" b="1" i="1" dirty="0" smtClean="0">
                <a:solidFill>
                  <a:srgbClr val="004821"/>
                </a:solidFill>
              </a:rPr>
              <a:t>7:13-25)</a:t>
            </a:r>
            <a:endParaRPr lang="en-US" sz="6800" b="1" i="1" dirty="0" smtClean="0">
              <a:solidFill>
                <a:srgbClr val="004821"/>
              </a:solidFill>
            </a:endParaRPr>
          </a:p>
          <a:p>
            <a:pPr algn="just">
              <a:lnSpc>
                <a:spcPts val="2500"/>
              </a:lnSpc>
            </a:pPr>
            <a:r>
              <a:rPr lang="en-US" sz="6800" b="0" i="1" dirty="0" err="1" smtClean="0"/>
              <a:t>Hapi</a:t>
            </a:r>
            <a:r>
              <a:rPr lang="en-US" sz="6800" b="0" dirty="0" smtClean="0"/>
              <a:t> was the god of the Nile. All the water of the flowing Nile turned into blood for seven days! It was a supernatural miracle. </a:t>
            </a:r>
            <a:r>
              <a:rPr lang="en-US" sz="6800" dirty="0" smtClean="0"/>
              <a:t>Note: </a:t>
            </a:r>
            <a:r>
              <a:rPr lang="en-US" sz="6800" b="0" i="1" dirty="0" smtClean="0"/>
              <a:t>Messiah's first miracle was turning water into wine (John 2:1-11). </a:t>
            </a:r>
            <a:r>
              <a:rPr lang="en-ZA" sz="6800" b="0" dirty="0" smtClean="0"/>
              <a:t>The waters turned to blood here included the streams and rivers (“</a:t>
            </a:r>
            <a:r>
              <a:rPr lang="en-ZA" sz="6800" b="0" i="1" dirty="0" err="1" smtClean="0"/>
              <a:t>nahar</a:t>
            </a:r>
            <a:r>
              <a:rPr lang="en-ZA" sz="6800" b="0" i="1" dirty="0" smtClean="0"/>
              <a:t>” and “</a:t>
            </a:r>
            <a:r>
              <a:rPr lang="en-ZA" sz="6800" b="0" i="1" dirty="0" err="1" smtClean="0"/>
              <a:t>ye‟or</a:t>
            </a:r>
            <a:r>
              <a:rPr lang="en-ZA" sz="6800" b="0" i="1" dirty="0" smtClean="0"/>
              <a:t>” = </a:t>
            </a:r>
            <a:r>
              <a:rPr lang="en-ZA" sz="6800" b="0" dirty="0" smtClean="0"/>
              <a:t>flowing waters, living waters), the ponds </a:t>
            </a:r>
            <a:r>
              <a:rPr lang="en-ZA" sz="6800" b="0" i="1" dirty="0" smtClean="0"/>
              <a:t>(“</a:t>
            </a:r>
            <a:r>
              <a:rPr lang="en-ZA" sz="6800" b="0" i="1" dirty="0" err="1" smtClean="0"/>
              <a:t>agam</a:t>
            </a:r>
            <a:r>
              <a:rPr lang="en-ZA" sz="6800" b="0" i="1" dirty="0" smtClean="0"/>
              <a:t>” = </a:t>
            </a:r>
            <a:r>
              <a:rPr lang="en-ZA" sz="6800" b="0" dirty="0" smtClean="0"/>
              <a:t>stagnant waters or</a:t>
            </a:r>
            <a:r>
              <a:rPr lang="en-ZA" sz="6800" b="0" i="1" dirty="0" smtClean="0"/>
              <a:t> “strongholds”) </a:t>
            </a:r>
            <a:r>
              <a:rPr lang="en-ZA" sz="6800" b="0" dirty="0" smtClean="0"/>
              <a:t>and their pools </a:t>
            </a:r>
            <a:r>
              <a:rPr lang="en-ZA" sz="6800" b="0" i="1" dirty="0" smtClean="0"/>
              <a:t>(“</a:t>
            </a:r>
            <a:r>
              <a:rPr lang="en-ZA" sz="6800" b="0" i="1" dirty="0" err="1" smtClean="0"/>
              <a:t>mikvah</a:t>
            </a:r>
            <a:r>
              <a:rPr lang="en-ZA" sz="6800" b="0" i="1" dirty="0" smtClean="0"/>
              <a:t>” = </a:t>
            </a:r>
            <a:r>
              <a:rPr lang="en-ZA" sz="6800" b="0" dirty="0" smtClean="0"/>
              <a:t>cleansing waters or </a:t>
            </a:r>
            <a:r>
              <a:rPr lang="en-ZA" sz="6800" b="0" i="1" dirty="0" smtClean="0"/>
              <a:t>“hope”). </a:t>
            </a:r>
            <a:r>
              <a:rPr lang="en-ZA" sz="6800" b="0" dirty="0" smtClean="0"/>
              <a:t>Reservoirs or </a:t>
            </a:r>
            <a:r>
              <a:rPr lang="en-ZA" sz="6800" b="0" i="1" dirty="0" smtClean="0"/>
              <a:t>“dam” (#1818) </a:t>
            </a:r>
            <a:r>
              <a:rPr lang="en-ZA" sz="6800" b="0" dirty="0" smtClean="0"/>
              <a:t>refers to </a:t>
            </a:r>
            <a:r>
              <a:rPr lang="en-ZA" sz="6800" b="0" i="1" dirty="0" smtClean="0"/>
              <a:t>“blood-guilt” </a:t>
            </a:r>
            <a:r>
              <a:rPr lang="en-ZA" sz="6800" b="0" dirty="0" smtClean="0"/>
              <a:t>for the blood of the Israelite male children shed by them, as they were thrown into the river (waters). </a:t>
            </a:r>
          </a:p>
          <a:p>
            <a:pPr algn="just"/>
            <a:endParaRPr lang="en-ZA" sz="9600"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FROGS</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I am smiting all your border with frogs. “And the river shall swarm with frogs, which shall go up and shall come into your house, and into your bedroom, and on your bed, and into the houses of your servants, .. and the frogs shall come up on you and on your people and on all your servants.” ’ </a:t>
            </a:r>
            <a:r>
              <a:rPr lang="en-ZA" b="1" i="1" dirty="0" smtClean="0">
                <a:solidFill>
                  <a:srgbClr val="004821"/>
                </a:solidFill>
              </a:rPr>
              <a:t>..(Exodus 8:2-5)</a:t>
            </a:r>
          </a:p>
          <a:p>
            <a:pPr>
              <a:lnSpc>
                <a:spcPts val="2200"/>
              </a:lnSpc>
            </a:pPr>
            <a:r>
              <a:rPr lang="en-US" dirty="0" smtClean="0"/>
              <a:t>The attack of frogs was an attack on </a:t>
            </a:r>
            <a:r>
              <a:rPr lang="en-US" dirty="0" err="1" smtClean="0"/>
              <a:t>Heka</a:t>
            </a:r>
            <a:r>
              <a:rPr lang="en-US" dirty="0" smtClean="0"/>
              <a:t> (</a:t>
            </a:r>
            <a:r>
              <a:rPr lang="en-US" dirty="0" err="1" smtClean="0"/>
              <a:t>Heqt</a:t>
            </a:r>
            <a:r>
              <a:rPr lang="en-US" dirty="0" smtClean="0"/>
              <a:t>) the toad goddess, wife of Khnum who was goddess of the land. </a:t>
            </a:r>
            <a:r>
              <a:rPr lang="en-US" dirty="0" err="1" smtClean="0"/>
              <a:t>Hekawas</a:t>
            </a:r>
            <a:r>
              <a:rPr lang="en-US" dirty="0" smtClean="0"/>
              <a:t> also the goddess of resurrection and procreative power. Frogs were consecrated to Osiris and were the symbol of inspiration. Frogs and toads were very sacred to the Egyptians. If anyone killed a frog, even unintentionally, the sin was punishable by death. </a:t>
            </a:r>
            <a:r>
              <a:rPr lang="en-ZA" dirty="0" smtClean="0"/>
              <a:t>Frogs represent unclean or foul spirits, as in </a:t>
            </a:r>
            <a:r>
              <a:rPr lang="en-ZA" b="1" i="1" dirty="0" smtClean="0">
                <a:solidFill>
                  <a:srgbClr val="004821"/>
                </a:solidFill>
              </a:rPr>
              <a:t>Revelation 16:13-14</a:t>
            </a:r>
            <a:r>
              <a:rPr lang="en-ZA" dirty="0" smtClean="0"/>
              <a:t>: </a:t>
            </a:r>
            <a:r>
              <a:rPr lang="en-ZA" i="1" dirty="0">
                <a:solidFill>
                  <a:srgbClr val="004821"/>
                </a:solidFill>
              </a:rPr>
              <a:t>And I saw coming out of the mouth of the dragon, and out of the mouth of the beast, and out of the mouth of the false prophet, three unclean spirits, as frogs, for they are spirits of demons, doing signs, which go out to the sovereigns of the entire world, to gather them to the battle of that great day of </a:t>
            </a:r>
            <a:r>
              <a:rPr lang="he-IL" i="1" dirty="0">
                <a:solidFill>
                  <a:srgbClr val="004821"/>
                </a:solidFill>
              </a:rPr>
              <a:t>יהוה</a:t>
            </a:r>
            <a:r>
              <a:rPr lang="en-US" i="1" dirty="0">
                <a:solidFill>
                  <a:srgbClr val="004821"/>
                </a:solidFill>
              </a:rPr>
              <a:t> the Almighty. </a:t>
            </a:r>
            <a:r>
              <a:rPr lang="en-ZA" dirty="0" smtClean="0"/>
              <a:t>Again, Pharaoh’s magicians duplicated this plague but could not make it go away. This plague too lasted 7 days.</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PINCHING LICE</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b="0" i="1" dirty="0" smtClean="0">
                <a:solidFill>
                  <a:srgbClr val="004821"/>
                </a:solidFill>
              </a:rPr>
              <a:t>..‘Stretch out your rod, and strike the dust of the land, so that it becomes gnats in all the land of </a:t>
            </a:r>
            <a:r>
              <a:rPr lang="en-ZA" sz="2400" b="0" i="1" dirty="0" err="1" smtClean="0">
                <a:solidFill>
                  <a:srgbClr val="004821"/>
                </a:solidFill>
              </a:rPr>
              <a:t>Mitsrayim</a:t>
            </a:r>
            <a:r>
              <a:rPr lang="en-ZA" sz="2400" b="0" i="1" dirty="0" smtClean="0">
                <a:solidFill>
                  <a:srgbClr val="004821"/>
                </a:solidFill>
              </a:rPr>
              <a:t>.’ ” And they did so, and </a:t>
            </a:r>
            <a:r>
              <a:rPr lang="en-ZA" sz="2400" b="0" i="1" dirty="0" err="1" smtClean="0">
                <a:solidFill>
                  <a:srgbClr val="004821"/>
                </a:solidFill>
              </a:rPr>
              <a:t>Aharon</a:t>
            </a:r>
            <a:r>
              <a:rPr lang="en-ZA" sz="2400" b="0" i="1" dirty="0" smtClean="0">
                <a:solidFill>
                  <a:srgbClr val="004821"/>
                </a:solidFill>
              </a:rPr>
              <a:t> stretched out his hand with his rod and struck the dust of the earth, and it became gnats on man and beast. ..The magicians then said to Pharaoh, “This is the finger of Elohim!” But the heart of Pharaoh was hardened, and he did not listen to them, as </a:t>
            </a:r>
            <a:r>
              <a:rPr lang="he-IL" sz="2400" b="0" i="1" dirty="0" smtClean="0">
                <a:solidFill>
                  <a:srgbClr val="004821"/>
                </a:solidFill>
              </a:rPr>
              <a:t>יהוה</a:t>
            </a:r>
            <a:r>
              <a:rPr lang="en-US" sz="2400" b="0" i="1" dirty="0" smtClean="0">
                <a:solidFill>
                  <a:srgbClr val="004821"/>
                </a:solidFill>
              </a:rPr>
              <a:t> had said. </a:t>
            </a:r>
            <a:r>
              <a:rPr lang="en-ZA" sz="2400" b="1" i="1" dirty="0" smtClean="0">
                <a:solidFill>
                  <a:srgbClr val="004821"/>
                </a:solidFill>
              </a:rPr>
              <a:t>(Exodus </a:t>
            </a:r>
            <a:r>
              <a:rPr lang="en-ZA" sz="2400" b="1" i="1" dirty="0" smtClean="0">
                <a:solidFill>
                  <a:srgbClr val="004821"/>
                </a:solidFill>
              </a:rPr>
              <a:t>8:16-19)</a:t>
            </a:r>
            <a:endParaRPr lang="en-ZA" sz="2400" b="1" i="1" dirty="0" smtClean="0">
              <a:solidFill>
                <a:srgbClr val="004821"/>
              </a:solidFill>
            </a:endParaRPr>
          </a:p>
          <a:p>
            <a:pPr algn="just"/>
            <a:r>
              <a:rPr lang="en-US" sz="2400" b="0" dirty="0" smtClean="0"/>
              <a:t>The plague of gnats was an attack on </a:t>
            </a:r>
            <a:r>
              <a:rPr lang="en-US" sz="2400" b="0" i="1" dirty="0" err="1" smtClean="0"/>
              <a:t>Geb</a:t>
            </a:r>
            <a:r>
              <a:rPr lang="en-US" sz="2400" b="0" dirty="0" smtClean="0"/>
              <a:t>, “</a:t>
            </a:r>
            <a:r>
              <a:rPr lang="en-US" sz="2400" b="0" i="1" dirty="0" smtClean="0"/>
              <a:t>the Great Cackler,” </a:t>
            </a:r>
            <a:r>
              <a:rPr lang="en-US" sz="2400" b="0" dirty="0" smtClean="0"/>
              <a:t>god of earth and vegetation. His representation was that of a goose that was said to have laid the egg that hatched the sun. The royal throne of Egypt was known as the “</a:t>
            </a:r>
            <a:r>
              <a:rPr lang="en-US" sz="2400" b="0" i="1" dirty="0" smtClean="0"/>
              <a:t>throne of </a:t>
            </a:r>
            <a:r>
              <a:rPr lang="en-US" sz="2400" b="0" i="1" dirty="0" err="1" smtClean="0"/>
              <a:t>Geb</a:t>
            </a:r>
            <a:r>
              <a:rPr lang="en-US" sz="2400" b="0" dirty="0" smtClean="0"/>
              <a:t>.” He was the father of </a:t>
            </a:r>
            <a:r>
              <a:rPr lang="en-US" sz="2400" b="0" i="1" dirty="0" smtClean="0"/>
              <a:t>Osiris</a:t>
            </a:r>
            <a:r>
              <a:rPr lang="en-US" sz="2400" b="0" dirty="0" smtClean="0"/>
              <a:t> and husband of </a:t>
            </a:r>
            <a:r>
              <a:rPr lang="en-US" sz="2400" b="0" i="1" dirty="0" smtClean="0"/>
              <a:t>Nut</a:t>
            </a:r>
            <a:r>
              <a:rPr lang="en-US" sz="2400" b="0" dirty="0" smtClean="0"/>
              <a:t>. Egyptian priests shaved their heads to prevent lice which, if found, would render them unclean. The plague of gnats/lice/fleas stopped all priestly rituals. </a:t>
            </a:r>
            <a:r>
              <a:rPr lang="en-ZA" sz="2400" b="0" dirty="0" smtClean="0"/>
              <a:t>The Hebrew word here for “</a:t>
            </a:r>
            <a:r>
              <a:rPr lang="en-ZA" sz="2400" b="0" i="1" dirty="0" smtClean="0"/>
              <a:t>gnats” is “ken” (#3654) </a:t>
            </a:r>
            <a:r>
              <a:rPr lang="en-ZA" sz="2400" b="0" dirty="0" smtClean="0"/>
              <a:t>meaning</a:t>
            </a:r>
            <a:r>
              <a:rPr lang="en-ZA" sz="2400" b="0" i="1" dirty="0" smtClean="0"/>
              <a:t> “stinging gnats” or “pinching lice” </a:t>
            </a:r>
            <a:r>
              <a:rPr lang="en-ZA" sz="2400" b="0" dirty="0" smtClean="0"/>
              <a:t>they actuall</a:t>
            </a:r>
            <a:r>
              <a:rPr lang="en-ZA" sz="2400" b="0" i="1" dirty="0" smtClean="0"/>
              <a:t>y “eat your face”. </a:t>
            </a:r>
            <a:endParaRPr lang="en-ZA" sz="2400" b="0" dirty="0" smtClean="0"/>
          </a:p>
          <a:p>
            <a:endParaRPr lang="en-ZA" b="0"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THREE PLAQUES</a:t>
            </a:r>
            <a:endParaRPr lang="en-ZA" dirty="0"/>
          </a:p>
        </p:txBody>
      </p:sp>
      <p:sp>
        <p:nvSpPr>
          <p:cNvPr id="3" name="Content Placeholder 2"/>
          <p:cNvSpPr>
            <a:spLocks noGrp="1"/>
          </p:cNvSpPr>
          <p:nvPr>
            <p:ph idx="1"/>
          </p:nvPr>
        </p:nvSpPr>
        <p:spPr/>
        <p:txBody>
          <a:bodyPr>
            <a:normAutofit/>
          </a:bodyPr>
          <a:lstStyle/>
          <a:p>
            <a:pPr algn="just"/>
            <a:r>
              <a:rPr lang="en-ZA" b="0" dirty="0" smtClean="0"/>
              <a:t>The Children of </a:t>
            </a:r>
            <a:r>
              <a:rPr lang="en-ZA" b="0" dirty="0" smtClean="0"/>
              <a:t>Israel </a:t>
            </a:r>
            <a:r>
              <a:rPr lang="en-ZA" b="0" dirty="0" smtClean="0"/>
              <a:t>went through the first three plagues along with the </a:t>
            </a:r>
            <a:r>
              <a:rPr lang="en-ZA" b="0" dirty="0" smtClean="0"/>
              <a:t>Egyptians. </a:t>
            </a:r>
            <a:r>
              <a:rPr lang="he-IL" b="0" dirty="0" smtClean="0"/>
              <a:t>יהוה</a:t>
            </a:r>
            <a:r>
              <a:rPr lang="en-ZA" b="0" dirty="0" smtClean="0"/>
              <a:t> was showing </a:t>
            </a:r>
            <a:r>
              <a:rPr lang="en-ZA" b="0" dirty="0" smtClean="0"/>
              <a:t>Israel </a:t>
            </a:r>
            <a:r>
              <a:rPr lang="en-ZA" b="0" dirty="0" smtClean="0"/>
              <a:t>that the “</a:t>
            </a:r>
            <a:r>
              <a:rPr lang="en-ZA" b="0" i="1" dirty="0" smtClean="0"/>
              <a:t>Blood” </a:t>
            </a:r>
            <a:r>
              <a:rPr lang="en-ZA" b="0" dirty="0" smtClean="0"/>
              <a:t>was also important to them. The pictures they saw and experienced in the plagues of the frogs (evil spirits) and the stinging gnats were to show them that if they did not accept His gift of salvation and deliverance, their judgment and punishment would be as that of the nations. </a:t>
            </a:r>
          </a:p>
          <a:p>
            <a:pPr algn="just"/>
            <a:r>
              <a:rPr lang="en-ZA" b="1" dirty="0" smtClean="0"/>
              <a:t>NOTE: </a:t>
            </a:r>
          </a:p>
          <a:p>
            <a:pPr algn="just"/>
            <a:r>
              <a:rPr lang="en-ZA" b="0" dirty="0" smtClean="0"/>
              <a:t>Pharaoh’s </a:t>
            </a:r>
            <a:r>
              <a:rPr lang="en-ZA" b="0" dirty="0" smtClean="0"/>
              <a:t>magicians could not duplicate this plague of gnats, or lice. They declared this to be the “</a:t>
            </a:r>
            <a:r>
              <a:rPr lang="en-ZA" b="0" i="1" dirty="0" smtClean="0"/>
              <a:t>Finger of Elohim”. </a:t>
            </a:r>
            <a:endParaRPr lang="en-ZA" b="0" i="1" dirty="0" smtClean="0"/>
          </a:p>
          <a:p>
            <a:r>
              <a:rPr lang="en-ZA" b="0" dirty="0" smtClean="0"/>
              <a:t>With </a:t>
            </a:r>
            <a:r>
              <a:rPr lang="en-ZA" b="0" dirty="0" smtClean="0"/>
              <a:t>that </a:t>
            </a:r>
            <a:r>
              <a:rPr lang="en-ZA" b="0" i="1" dirty="0" smtClean="0"/>
              <a:t>“Finger”</a:t>
            </a:r>
            <a:r>
              <a:rPr lang="en-ZA" b="0" dirty="0" smtClean="0"/>
              <a:t> </a:t>
            </a:r>
            <a:r>
              <a:rPr lang="he-IL" b="0" dirty="0" smtClean="0"/>
              <a:t>יהוה</a:t>
            </a:r>
            <a:r>
              <a:rPr lang="en-ZA" b="0" dirty="0" smtClean="0"/>
              <a:t> wrote the two “</a:t>
            </a:r>
            <a:r>
              <a:rPr lang="en-ZA" b="0" i="1" dirty="0" smtClean="0"/>
              <a:t>tablets of the Testimony”</a:t>
            </a:r>
            <a:r>
              <a:rPr lang="en-ZA" b="0" dirty="0" smtClean="0"/>
              <a:t> in stone and as </a:t>
            </a:r>
            <a:r>
              <a:rPr lang="he-IL" dirty="0"/>
              <a:t>יהושע</a:t>
            </a:r>
            <a:r>
              <a:rPr lang="en-ZA" b="0" dirty="0" smtClean="0"/>
              <a:t> </a:t>
            </a:r>
            <a:r>
              <a:rPr lang="en-ZA" b="0" dirty="0" smtClean="0"/>
              <a:t>said in </a:t>
            </a:r>
            <a:r>
              <a:rPr lang="en-ZA" b="0" i="1" dirty="0" smtClean="0">
                <a:solidFill>
                  <a:srgbClr val="004821"/>
                </a:solidFill>
              </a:rPr>
              <a:t>“But if I cast out demons by the finger of Elohim, then the reign of Elohim has come upon you. </a:t>
            </a:r>
            <a:r>
              <a:rPr lang="en-ZA" i="1" dirty="0" smtClean="0">
                <a:solidFill>
                  <a:srgbClr val="004821"/>
                </a:solidFill>
              </a:rPr>
              <a:t>(Luke </a:t>
            </a:r>
            <a:r>
              <a:rPr lang="en-ZA" i="1" dirty="0" smtClean="0">
                <a:solidFill>
                  <a:srgbClr val="004821"/>
                </a:solidFill>
              </a:rPr>
              <a:t>11:20)</a:t>
            </a:r>
            <a:endParaRPr lang="en-ZA" i="1" dirty="0" smtClean="0">
              <a:solidFill>
                <a:srgbClr val="004821"/>
              </a:solidFill>
            </a:endParaRPr>
          </a:p>
          <a:p>
            <a:endParaRPr lang="en-ZA" dirty="0" smtClean="0"/>
          </a:p>
          <a:p>
            <a:pPr algn="just"/>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INSECTS</a:t>
            </a:r>
            <a:endParaRPr lang="en-ZA" dirty="0"/>
          </a:p>
        </p:txBody>
      </p:sp>
      <p:sp>
        <p:nvSpPr>
          <p:cNvPr id="3" name="Content Placeholder 2"/>
          <p:cNvSpPr>
            <a:spLocks noGrp="1"/>
          </p:cNvSpPr>
          <p:nvPr>
            <p:ph idx="1"/>
          </p:nvPr>
        </p:nvSpPr>
        <p:spPr>
          <a:xfrm>
            <a:off x="395536" y="1600200"/>
            <a:ext cx="8291264" cy="5257800"/>
          </a:xfrm>
        </p:spPr>
        <p:txBody>
          <a:bodyPr>
            <a:normAutofit fontScale="32500" lnSpcReduction="20000"/>
          </a:bodyPr>
          <a:lstStyle/>
          <a:p>
            <a:pPr algn="ctr">
              <a:lnSpc>
                <a:spcPts val="2500"/>
              </a:lnSpc>
            </a:pPr>
            <a:r>
              <a:rPr lang="en-ZA" sz="6800" b="0" i="1" dirty="0" smtClean="0">
                <a:solidFill>
                  <a:srgbClr val="004821"/>
                </a:solidFill>
              </a:rPr>
              <a:t>.. “Let My people go, so that they serve Me. .. I am sending swarms of flies on you and your servants, ..“And I shall put a distinction between My people and your people. Tomorrow this sign shall be.” ’ .. the land was ruined because of the swarms of flies. </a:t>
            </a:r>
            <a:r>
              <a:rPr lang="en-ZA" sz="6800" b="1" i="1" dirty="0" smtClean="0">
                <a:solidFill>
                  <a:srgbClr val="004821"/>
                </a:solidFill>
              </a:rPr>
              <a:t>(Exodus </a:t>
            </a:r>
            <a:r>
              <a:rPr lang="en-ZA" sz="6800" b="1" i="1" dirty="0" smtClean="0">
                <a:solidFill>
                  <a:srgbClr val="004821"/>
                </a:solidFill>
              </a:rPr>
              <a:t>8:20-24)</a:t>
            </a:r>
            <a:endParaRPr lang="en-ZA" sz="6800" b="1" i="1" dirty="0" smtClean="0">
              <a:solidFill>
                <a:srgbClr val="004821"/>
              </a:solidFill>
            </a:endParaRPr>
          </a:p>
          <a:p>
            <a:pPr algn="just">
              <a:lnSpc>
                <a:spcPts val="2500"/>
              </a:lnSpc>
            </a:pPr>
            <a:r>
              <a:rPr lang="en-US" sz="6800" b="0" dirty="0" smtClean="0"/>
              <a:t>Here </a:t>
            </a:r>
            <a:r>
              <a:rPr lang="he-IL" sz="6800" b="0" dirty="0" smtClean="0"/>
              <a:t>יהוה</a:t>
            </a:r>
            <a:r>
              <a:rPr lang="en-US" sz="6800" b="0" dirty="0" smtClean="0"/>
              <a:t> made a distinction between clean and unclean, holy and unholy. A separation between what was Egypt (the world), with all its idolatry, and what was holy to God. </a:t>
            </a:r>
            <a:endParaRPr lang="en-US" sz="6800" b="0" dirty="0" smtClean="0"/>
          </a:p>
          <a:p>
            <a:pPr algn="just">
              <a:lnSpc>
                <a:spcPts val="2500"/>
              </a:lnSpc>
            </a:pPr>
            <a:r>
              <a:rPr lang="en-US" sz="6800" b="0" dirty="0" smtClean="0"/>
              <a:t>The </a:t>
            </a:r>
            <a:r>
              <a:rPr lang="en-US" sz="6800" b="0" dirty="0" smtClean="0"/>
              <a:t>plague of flies was an attack on </a:t>
            </a:r>
            <a:r>
              <a:rPr lang="en-US" sz="6800" b="0" i="1" dirty="0" err="1" smtClean="0"/>
              <a:t>Khepfi</a:t>
            </a:r>
            <a:r>
              <a:rPr lang="en-US" sz="6800" b="0" dirty="0" smtClean="0"/>
              <a:t>, who was the god of insects. Included in the same plague was the beetle, a scarab, which was the emblem of Re (Ra), the sun god. Their sun god had now become detestable to them. </a:t>
            </a:r>
            <a:r>
              <a:rPr lang="en-ZA" sz="6800" b="0" dirty="0" smtClean="0"/>
              <a:t>In Hebrew we read that “</a:t>
            </a:r>
            <a:r>
              <a:rPr lang="en-ZA" sz="6800" b="0" i="1" dirty="0" err="1" smtClean="0"/>
              <a:t>arob</a:t>
            </a:r>
            <a:r>
              <a:rPr lang="en-ZA" sz="6800" b="0" i="1" dirty="0" smtClean="0"/>
              <a:t>” </a:t>
            </a:r>
            <a:r>
              <a:rPr lang="en-ZA" sz="6800" b="0" dirty="0" smtClean="0"/>
              <a:t>(#6157) are “</a:t>
            </a:r>
            <a:r>
              <a:rPr lang="en-ZA" sz="6800" b="0" i="1" dirty="0" smtClean="0"/>
              <a:t>swarms of flies” </a:t>
            </a:r>
            <a:r>
              <a:rPr lang="en-ZA" sz="6800" b="0" dirty="0" smtClean="0"/>
              <a:t>specifically “</a:t>
            </a:r>
            <a:r>
              <a:rPr lang="en-ZA" sz="6800" b="0" i="1" dirty="0" smtClean="0"/>
              <a:t>gad-flies” or “horse-flies</a:t>
            </a:r>
            <a:r>
              <a:rPr lang="en-ZA" sz="6800" b="0" dirty="0" smtClean="0"/>
              <a:t>” that suck blood. A “</a:t>
            </a:r>
            <a:r>
              <a:rPr lang="en-ZA" sz="6800" b="0" i="1" dirty="0" smtClean="0"/>
              <a:t>fly”</a:t>
            </a:r>
            <a:r>
              <a:rPr lang="en-ZA" sz="6800" b="0" dirty="0" smtClean="0"/>
              <a:t> singular which is “</a:t>
            </a:r>
            <a:r>
              <a:rPr lang="en-ZA" sz="6800" b="0" i="1" dirty="0" err="1" smtClean="0"/>
              <a:t>zebub</a:t>
            </a:r>
            <a:r>
              <a:rPr lang="en-ZA" sz="6800" b="0" i="1" dirty="0" smtClean="0"/>
              <a:t>”</a:t>
            </a:r>
            <a:r>
              <a:rPr lang="en-ZA" sz="6800" b="0" dirty="0" smtClean="0"/>
              <a:t> (#2070) is used with </a:t>
            </a:r>
            <a:r>
              <a:rPr lang="en-ZA" sz="6800" b="0" dirty="0" err="1" smtClean="0"/>
              <a:t>Ba‟al</a:t>
            </a:r>
            <a:r>
              <a:rPr lang="en-ZA" sz="6800" b="0" dirty="0" smtClean="0"/>
              <a:t> in </a:t>
            </a:r>
            <a:r>
              <a:rPr lang="en-ZA" sz="6800" b="0" dirty="0" smtClean="0"/>
              <a:t>Matthew </a:t>
            </a:r>
            <a:r>
              <a:rPr lang="en-ZA" sz="6800" b="0" dirty="0" smtClean="0"/>
              <a:t>10 &amp; 12 and Luke 11 referring to satan as “</a:t>
            </a:r>
            <a:r>
              <a:rPr lang="en-ZA" sz="6800" b="0" i="1" dirty="0" smtClean="0"/>
              <a:t>the lord of the flies”. </a:t>
            </a:r>
          </a:p>
          <a:p>
            <a:pPr>
              <a:lnSpc>
                <a:spcPts val="2500"/>
              </a:lnSpc>
            </a:pPr>
            <a:endParaRPr lang="en-ZA" sz="7400" b="0" dirty="0" smtClean="0"/>
          </a:p>
          <a:p>
            <a:pPr>
              <a:lnSpc>
                <a:spcPts val="2500"/>
              </a:lnSpc>
            </a:pPr>
            <a:endParaRPr lang="en-ZA" dirty="0" smtClean="0"/>
          </a:p>
          <a:p>
            <a:pPr>
              <a:lnSpc>
                <a:spcPts val="25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LIVESTOCK</a:t>
            </a:r>
            <a:endParaRPr lang="en-ZA" dirty="0"/>
          </a:p>
        </p:txBody>
      </p:sp>
      <p:sp>
        <p:nvSpPr>
          <p:cNvPr id="3" name="Content Placeholder 2"/>
          <p:cNvSpPr>
            <a:spLocks noGrp="1"/>
          </p:cNvSpPr>
          <p:nvPr>
            <p:ph idx="1"/>
          </p:nvPr>
        </p:nvSpPr>
        <p:spPr/>
        <p:txBody>
          <a:bodyPr>
            <a:normAutofit/>
          </a:bodyPr>
          <a:lstStyle/>
          <a:p>
            <a:pPr algn="ctr">
              <a:lnSpc>
                <a:spcPts val="2500"/>
              </a:lnSpc>
            </a:pPr>
            <a:r>
              <a:rPr lang="en-ZA" b="0" i="1" dirty="0" smtClean="0">
                <a:solidFill>
                  <a:srgbClr val="004821"/>
                </a:solidFill>
              </a:rPr>
              <a:t>..“Let My people go, so that they serve Me.. the hand of </a:t>
            </a:r>
            <a:r>
              <a:rPr lang="he-IL" b="0" i="1" dirty="0" smtClean="0">
                <a:solidFill>
                  <a:srgbClr val="004821"/>
                </a:solidFill>
              </a:rPr>
              <a:t>יהוה</a:t>
            </a:r>
            <a:r>
              <a:rPr lang="en-ZA" b="0" i="1" dirty="0" smtClean="0">
                <a:solidFill>
                  <a:srgbClr val="004821"/>
                </a:solidFill>
              </a:rPr>
              <a:t> is on your livestock in the field, on the horses, on the donkeys, on the camels, on the cattle, and on the sheep – a very grievous pestilence. ..And </a:t>
            </a:r>
            <a:r>
              <a:rPr lang="he-IL" b="0" i="1" dirty="0" smtClean="0">
                <a:solidFill>
                  <a:srgbClr val="004821"/>
                </a:solidFill>
              </a:rPr>
              <a:t>יהוה</a:t>
            </a:r>
            <a:r>
              <a:rPr lang="en-ZA" b="0" i="1" dirty="0" smtClean="0">
                <a:solidFill>
                  <a:srgbClr val="004821"/>
                </a:solidFill>
              </a:rPr>
              <a:t> did this word on the next day, and all the livestock of </a:t>
            </a:r>
            <a:r>
              <a:rPr lang="en-ZA" b="0" i="1" dirty="0" err="1" smtClean="0">
                <a:solidFill>
                  <a:srgbClr val="004821"/>
                </a:solidFill>
              </a:rPr>
              <a:t>Mitsrayim</a:t>
            </a:r>
            <a:r>
              <a:rPr lang="en-ZA" b="0" i="1" dirty="0" smtClean="0">
                <a:solidFill>
                  <a:srgbClr val="004821"/>
                </a:solidFill>
              </a:rPr>
              <a:t> died, but of the livestock of the children of </a:t>
            </a:r>
            <a:r>
              <a:rPr lang="en-ZA" b="0" i="1" dirty="0" err="1" smtClean="0">
                <a:solidFill>
                  <a:srgbClr val="004821"/>
                </a:solidFill>
              </a:rPr>
              <a:t>Yisra’ĕl</a:t>
            </a:r>
            <a:r>
              <a:rPr lang="en-ZA" b="0" i="1" dirty="0" smtClean="0">
                <a:solidFill>
                  <a:srgbClr val="004821"/>
                </a:solidFill>
              </a:rPr>
              <a:t>, not one died. </a:t>
            </a:r>
            <a:r>
              <a:rPr lang="en-ZA" b="1" i="1" dirty="0" smtClean="0">
                <a:solidFill>
                  <a:srgbClr val="004821"/>
                </a:solidFill>
              </a:rPr>
              <a:t>(Exodus </a:t>
            </a:r>
            <a:r>
              <a:rPr lang="en-ZA" b="1" i="1" dirty="0" smtClean="0">
                <a:solidFill>
                  <a:srgbClr val="004821"/>
                </a:solidFill>
              </a:rPr>
              <a:t>9:1-6)</a:t>
            </a:r>
            <a:endParaRPr lang="en-ZA" b="1" i="1" dirty="0" smtClean="0">
              <a:solidFill>
                <a:srgbClr val="004821"/>
              </a:solidFill>
            </a:endParaRPr>
          </a:p>
          <a:p>
            <a:pPr algn="just">
              <a:lnSpc>
                <a:spcPts val="2500"/>
              </a:lnSpc>
            </a:pPr>
            <a:r>
              <a:rPr lang="en-US" b="0" dirty="0" smtClean="0"/>
              <a:t>This fifth plague struck </a:t>
            </a:r>
            <a:r>
              <a:rPr lang="en-US" b="0" i="1" dirty="0" err="1" smtClean="0"/>
              <a:t>Apis</a:t>
            </a:r>
            <a:r>
              <a:rPr lang="en-US" b="0" dirty="0" smtClean="0"/>
              <a:t> who was the bull god. His counterpart was </a:t>
            </a:r>
            <a:r>
              <a:rPr lang="en-US" b="0" i="1" dirty="0" err="1" smtClean="0"/>
              <a:t>Hathor</a:t>
            </a:r>
            <a:r>
              <a:rPr lang="en-US" b="0" dirty="0" smtClean="0"/>
              <a:t>, the cow goddess. </a:t>
            </a:r>
            <a:r>
              <a:rPr lang="en-ZA" b="0" dirty="0" smtClean="0"/>
              <a:t>We’re told in the Hebrew that this was a “</a:t>
            </a:r>
            <a:r>
              <a:rPr lang="en-ZA" b="0" i="1" dirty="0" err="1" smtClean="0"/>
              <a:t>ma‟od</a:t>
            </a:r>
            <a:r>
              <a:rPr lang="en-ZA" b="0" i="1" dirty="0" smtClean="0"/>
              <a:t> </a:t>
            </a:r>
            <a:r>
              <a:rPr lang="en-ZA" b="0" i="1" dirty="0" err="1" smtClean="0"/>
              <a:t>kabed</a:t>
            </a:r>
            <a:r>
              <a:rPr lang="en-ZA" b="0" i="1" dirty="0" smtClean="0"/>
              <a:t> </a:t>
            </a:r>
            <a:r>
              <a:rPr lang="en-ZA" b="0" i="1" dirty="0" err="1" smtClean="0"/>
              <a:t>deber</a:t>
            </a:r>
            <a:r>
              <a:rPr lang="en-ZA" b="0" dirty="0" smtClean="0"/>
              <a:t>”, or an “</a:t>
            </a:r>
            <a:r>
              <a:rPr lang="en-ZA" b="0" i="1" dirty="0" smtClean="0"/>
              <a:t>exceedingly great plague”</a:t>
            </a:r>
            <a:r>
              <a:rPr lang="en-ZA" b="0" dirty="0" smtClean="0"/>
              <a:t>. The word used here for plague, “</a:t>
            </a:r>
            <a:r>
              <a:rPr lang="en-ZA" b="0" i="1" dirty="0" err="1" smtClean="0"/>
              <a:t>deber</a:t>
            </a:r>
            <a:r>
              <a:rPr lang="en-ZA" b="0" dirty="0" smtClean="0"/>
              <a:t>” (Strong’s #1698) is from the root word </a:t>
            </a:r>
            <a:r>
              <a:rPr lang="en-ZA" b="0" i="1" dirty="0" smtClean="0"/>
              <a:t>“debar”</a:t>
            </a:r>
            <a:r>
              <a:rPr lang="en-ZA" b="0" dirty="0" smtClean="0"/>
              <a:t> (#1696) meaning </a:t>
            </a:r>
            <a:r>
              <a:rPr lang="en-ZA" b="0" i="1" dirty="0" smtClean="0"/>
              <a:t>“the word” or “that which is spoken</a:t>
            </a:r>
            <a:r>
              <a:rPr lang="en-ZA" b="0" dirty="0" smtClean="0"/>
              <a:t>”. This plague, that was spoken </a:t>
            </a:r>
            <a:r>
              <a:rPr lang="en-ZA" b="0" dirty="0" smtClean="0"/>
              <a:t>by</a:t>
            </a:r>
            <a:r>
              <a:rPr lang="he-IL" b="0" dirty="0" smtClean="0"/>
              <a:t>יהוה</a:t>
            </a:r>
            <a:r>
              <a:rPr lang="he-IL" b="0" dirty="0" smtClean="0">
                <a:solidFill>
                  <a:srgbClr val="004821"/>
                </a:solidFill>
              </a:rPr>
              <a:t> </a:t>
            </a:r>
            <a:r>
              <a:rPr lang="en-ZA" b="0" dirty="0" smtClean="0"/>
              <a:t>, devastated </a:t>
            </a:r>
            <a:r>
              <a:rPr lang="en-ZA" b="0" dirty="0" smtClean="0"/>
              <a:t>Egypt's </a:t>
            </a:r>
            <a:r>
              <a:rPr lang="en-ZA" b="0" dirty="0" smtClean="0"/>
              <a:t>economy. It killed their food, their oxen and brought their ability to sustain themselves to a standstill.</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FROM BAD TO WORSE</a:t>
            </a:r>
            <a:endParaRPr lang="en-ZA" dirty="0"/>
          </a:p>
        </p:txBody>
      </p:sp>
      <p:sp>
        <p:nvSpPr>
          <p:cNvPr id="3" name="Content Placeholder 2"/>
          <p:cNvSpPr>
            <a:spLocks noGrp="1"/>
          </p:cNvSpPr>
          <p:nvPr>
            <p:ph idx="1"/>
          </p:nvPr>
        </p:nvSpPr>
        <p:spPr/>
        <p:txBody>
          <a:bodyPr>
            <a:normAutofit/>
          </a:bodyPr>
          <a:lstStyle/>
          <a:p>
            <a:r>
              <a:rPr lang="en-ZA" dirty="0"/>
              <a:t>We left the Israelites last week at a very low point. </a:t>
            </a:r>
            <a:r>
              <a:rPr lang="he-IL" sz="2400" dirty="0"/>
              <a:t>יהוה</a:t>
            </a:r>
            <a:r>
              <a:rPr lang="en-ZA" dirty="0" smtClean="0"/>
              <a:t> </a:t>
            </a:r>
            <a:r>
              <a:rPr lang="en-ZA" dirty="0"/>
              <a:t>had sent </a:t>
            </a:r>
            <a:r>
              <a:rPr lang="en-ZA" dirty="0" smtClean="0"/>
              <a:t>Moses </a:t>
            </a:r>
            <a:r>
              <a:rPr lang="en-ZA" dirty="0"/>
              <a:t>to liberate them and </a:t>
            </a:r>
            <a:r>
              <a:rPr lang="en-ZA" dirty="0" smtClean="0"/>
              <a:t>the people </a:t>
            </a:r>
            <a:r>
              <a:rPr lang="en-ZA" dirty="0"/>
              <a:t>had believed his message, yet their situation worsened. They had to put out the same number </a:t>
            </a:r>
            <a:r>
              <a:rPr lang="en-ZA" dirty="0" smtClean="0"/>
              <a:t>of bricks</a:t>
            </a:r>
            <a:r>
              <a:rPr lang="en-ZA" dirty="0"/>
              <a:t>, but now they had to come up with their own straw. They were falsely accused of idleness </a:t>
            </a:r>
            <a:r>
              <a:rPr lang="en-ZA" dirty="0" smtClean="0"/>
              <a:t>and beaten</a:t>
            </a:r>
            <a:r>
              <a:rPr lang="en-ZA" dirty="0"/>
              <a:t>. Why should they continue to believe </a:t>
            </a:r>
            <a:r>
              <a:rPr lang="en-ZA" dirty="0" smtClean="0"/>
              <a:t>Moses </a:t>
            </a:r>
            <a:r>
              <a:rPr lang="en-ZA" dirty="0"/>
              <a:t>and </a:t>
            </a:r>
            <a:r>
              <a:rPr lang="en-ZA" dirty="0" smtClean="0"/>
              <a:t>Aaron? Moses </a:t>
            </a:r>
            <a:r>
              <a:rPr lang="en-ZA" dirty="0"/>
              <a:t>begged </a:t>
            </a:r>
            <a:r>
              <a:rPr lang="he-IL" sz="2000" dirty="0"/>
              <a:t>יהוה</a:t>
            </a:r>
            <a:r>
              <a:rPr lang="en-ZA" dirty="0" smtClean="0"/>
              <a:t> for an answer </a:t>
            </a:r>
            <a:r>
              <a:rPr lang="en-ZA" dirty="0"/>
              <a:t>to what was going on:</a:t>
            </a:r>
          </a:p>
          <a:p>
            <a:pPr algn="ctr"/>
            <a:r>
              <a:rPr lang="en-ZA" i="1" dirty="0">
                <a:solidFill>
                  <a:srgbClr val="004821"/>
                </a:solidFill>
              </a:rPr>
              <a:t>And </a:t>
            </a:r>
            <a:r>
              <a:rPr lang="en-ZA" i="1" dirty="0" err="1">
                <a:solidFill>
                  <a:srgbClr val="004821"/>
                </a:solidFill>
              </a:rPr>
              <a:t>Mosheh</a:t>
            </a:r>
            <a:r>
              <a:rPr lang="en-ZA" i="1" dirty="0">
                <a:solidFill>
                  <a:srgbClr val="004821"/>
                </a:solidFill>
              </a:rPr>
              <a:t> returned to </a:t>
            </a:r>
            <a:r>
              <a:rPr lang="he-IL" i="1" dirty="0">
                <a:solidFill>
                  <a:srgbClr val="004821"/>
                </a:solidFill>
              </a:rPr>
              <a:t>יהוה</a:t>
            </a:r>
            <a:r>
              <a:rPr lang="en-US" i="1" dirty="0">
                <a:solidFill>
                  <a:srgbClr val="004821"/>
                </a:solidFill>
              </a:rPr>
              <a:t> and said, “</a:t>
            </a:r>
            <a:r>
              <a:rPr lang="he-IL" i="1" dirty="0">
                <a:solidFill>
                  <a:srgbClr val="004821"/>
                </a:solidFill>
              </a:rPr>
              <a:t>יהוה</a:t>
            </a:r>
            <a:r>
              <a:rPr lang="en-ZA" i="1" dirty="0">
                <a:solidFill>
                  <a:srgbClr val="004821"/>
                </a:solidFill>
              </a:rPr>
              <a:t>, why have You done evil to this people? Why did You send me? “For ever since I came to Pharaoh to speak in Your Name, he has done evil to this people. And You have not delivered Your people at all.” </a:t>
            </a:r>
            <a:r>
              <a:rPr lang="en-US" b="1" i="1" dirty="0" smtClean="0">
                <a:solidFill>
                  <a:srgbClr val="004821"/>
                </a:solidFill>
              </a:rPr>
              <a:t>(</a:t>
            </a:r>
            <a:r>
              <a:rPr lang="en-US" b="1" i="1" dirty="0">
                <a:solidFill>
                  <a:srgbClr val="004821"/>
                </a:solidFill>
              </a:rPr>
              <a:t>Exodus 5:22-23)</a:t>
            </a:r>
          </a:p>
          <a:p>
            <a:endParaRPr lang="en-US"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extLst>
      <p:ext uri="{BB962C8B-B14F-4D97-AF65-F5344CB8AC3E}">
        <p14:creationId xmlns:p14="http://schemas.microsoft.com/office/powerpoint/2010/main" val="3431926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BOILS OR BLISTERS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and </a:t>
            </a:r>
            <a:r>
              <a:rPr lang="en-ZA" b="0" i="1" dirty="0" err="1" smtClean="0">
                <a:solidFill>
                  <a:srgbClr val="004821"/>
                </a:solidFill>
              </a:rPr>
              <a:t>Aharon</a:t>
            </a:r>
            <a:r>
              <a:rPr lang="en-ZA" b="0" i="1" dirty="0" smtClean="0">
                <a:solidFill>
                  <a:srgbClr val="004821"/>
                </a:solidFill>
              </a:rPr>
              <a:t>, “Fill your hands with ashes from a furnace and let </a:t>
            </a:r>
            <a:r>
              <a:rPr lang="en-ZA" b="0" i="1" dirty="0" err="1" smtClean="0">
                <a:solidFill>
                  <a:srgbClr val="004821"/>
                </a:solidFill>
              </a:rPr>
              <a:t>Mosheh</a:t>
            </a:r>
            <a:r>
              <a:rPr lang="en-ZA" b="0" i="1" dirty="0" smtClean="0">
                <a:solidFill>
                  <a:srgbClr val="004821"/>
                </a:solidFill>
              </a:rPr>
              <a:t> scatter it toward the heavens before the eyes of Pharaoh. “And it shall become fine dust in all the land of </a:t>
            </a:r>
            <a:r>
              <a:rPr lang="en-ZA" b="0" i="1" dirty="0" err="1" smtClean="0">
                <a:solidFill>
                  <a:srgbClr val="004821"/>
                </a:solidFill>
              </a:rPr>
              <a:t>Mitsrayim</a:t>
            </a:r>
            <a:r>
              <a:rPr lang="en-ZA" b="0" i="1" dirty="0" smtClean="0">
                <a:solidFill>
                  <a:srgbClr val="004821"/>
                </a:solidFill>
              </a:rPr>
              <a:t>, and it shall cause boils that break out in sores on man and beast in all the land of </a:t>
            </a:r>
            <a:r>
              <a:rPr lang="en-ZA" b="0" i="1" dirty="0" err="1" smtClean="0">
                <a:solidFill>
                  <a:srgbClr val="004821"/>
                </a:solidFill>
              </a:rPr>
              <a:t>Mitsrayim</a:t>
            </a:r>
            <a:r>
              <a:rPr lang="en-ZA" b="0" i="1" dirty="0" smtClean="0">
                <a:solidFill>
                  <a:srgbClr val="004821"/>
                </a:solidFill>
              </a:rPr>
              <a:t>.” </a:t>
            </a:r>
            <a:r>
              <a:rPr lang="en-ZA" b="1" i="1" dirty="0" smtClean="0">
                <a:solidFill>
                  <a:srgbClr val="004821"/>
                </a:solidFill>
              </a:rPr>
              <a:t>..(</a:t>
            </a:r>
            <a:r>
              <a:rPr lang="en-ZA" b="1" i="1" dirty="0" smtClean="0">
                <a:solidFill>
                  <a:srgbClr val="004821"/>
                </a:solidFill>
              </a:rPr>
              <a:t>Exodus </a:t>
            </a:r>
            <a:r>
              <a:rPr lang="en-ZA" b="1" i="1" dirty="0" smtClean="0">
                <a:solidFill>
                  <a:srgbClr val="004821"/>
                </a:solidFill>
              </a:rPr>
              <a:t>9:8-12)</a:t>
            </a:r>
            <a:endParaRPr lang="en-ZA" b="1" i="1" dirty="0" smtClean="0">
              <a:solidFill>
                <a:srgbClr val="004821"/>
              </a:solidFill>
            </a:endParaRPr>
          </a:p>
          <a:p>
            <a:pPr algn="just">
              <a:lnSpc>
                <a:spcPts val="2300"/>
              </a:lnSpc>
            </a:pPr>
            <a:r>
              <a:rPr lang="en-US" b="0" dirty="0" smtClean="0"/>
              <a:t>With no warning to Pharaoh festering boils [broke] out on men and animals throughout the land. This plague was an attack on </a:t>
            </a:r>
            <a:r>
              <a:rPr lang="en-US" b="0" i="1" dirty="0" smtClean="0"/>
              <a:t>Thoth (</a:t>
            </a:r>
            <a:r>
              <a:rPr lang="en-US" b="0" i="1" dirty="0" err="1" smtClean="0"/>
              <a:t>Imhotep</a:t>
            </a:r>
            <a:r>
              <a:rPr lang="en-US" b="0" i="1" dirty="0" smtClean="0"/>
              <a:t>)</a:t>
            </a:r>
            <a:r>
              <a:rPr lang="en-US" b="0" dirty="0" smtClean="0"/>
              <a:t>,who was the god of medicine, intelligence and wisdom. The Egyptians had several medical deities to whom, on special occasions, they sacrificed humans. They were burnt alive on a high altar, and their ashes were cast into the air, that with every scattered ash a blessing might descend upon the people. </a:t>
            </a:r>
            <a:r>
              <a:rPr lang="en-ZA" b="0" dirty="0" smtClean="0"/>
              <a:t>In the Hebrew, this is described as boils with blisters (“</a:t>
            </a:r>
            <a:r>
              <a:rPr lang="en-ZA" b="0" i="1" dirty="0" err="1" smtClean="0"/>
              <a:t>shekheen</a:t>
            </a:r>
            <a:r>
              <a:rPr lang="en-ZA" b="0" i="1" dirty="0" smtClean="0"/>
              <a:t>” – </a:t>
            </a:r>
            <a:r>
              <a:rPr lang="en-ZA" b="0" dirty="0" smtClean="0"/>
              <a:t>inflamed boil with </a:t>
            </a:r>
            <a:r>
              <a:rPr lang="en-ZA" b="0" i="1" dirty="0" smtClean="0"/>
              <a:t>“</a:t>
            </a:r>
            <a:r>
              <a:rPr lang="en-ZA" b="0" i="1" dirty="0" err="1" smtClean="0"/>
              <a:t>ababu‟ah</a:t>
            </a:r>
            <a:r>
              <a:rPr lang="en-ZA" b="0" i="1" dirty="0" smtClean="0"/>
              <a:t>” – </a:t>
            </a:r>
            <a:r>
              <a:rPr lang="en-ZA" b="0" dirty="0" smtClean="0"/>
              <a:t>blisters or pustules). </a:t>
            </a:r>
            <a:endParaRPr lang="en-ZA" b="0" dirty="0" smtClean="0"/>
          </a:p>
          <a:p>
            <a:pPr algn="just">
              <a:lnSpc>
                <a:spcPts val="2300"/>
              </a:lnSpc>
            </a:pPr>
            <a:r>
              <a:rPr lang="en-ZA" b="0" dirty="0" smtClean="0"/>
              <a:t>This </a:t>
            </a:r>
            <a:r>
              <a:rPr lang="en-ZA" b="0" dirty="0" smtClean="0"/>
              <a:t>sounds a little like what will happen to those who accept the “</a:t>
            </a:r>
            <a:r>
              <a:rPr lang="en-ZA" b="0" i="1" dirty="0" smtClean="0"/>
              <a:t>mark of the beast</a:t>
            </a:r>
            <a:r>
              <a:rPr lang="en-ZA" b="0" dirty="0" smtClean="0"/>
              <a:t>” in Revelation. </a:t>
            </a:r>
            <a:endParaRPr lang="en-ZA" b="0" dirty="0" smtClean="0">
              <a:solidFill>
                <a:srgbClr val="004821"/>
              </a:solidFill>
            </a:endParaRPr>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KEPT ALIVE TO REVEAL </a:t>
            </a:r>
            <a:r>
              <a:rPr lang="he-IL" sz="5400" b="0" dirty="0"/>
              <a:t>יהוה</a:t>
            </a:r>
            <a:endParaRPr lang="en-ZA" sz="5400" dirty="0"/>
          </a:p>
        </p:txBody>
      </p:sp>
      <p:sp>
        <p:nvSpPr>
          <p:cNvPr id="3" name="Content Placeholder 2"/>
          <p:cNvSpPr>
            <a:spLocks noGrp="1"/>
          </p:cNvSpPr>
          <p:nvPr>
            <p:ph idx="1"/>
          </p:nvPr>
        </p:nvSpPr>
        <p:spPr/>
        <p:txBody>
          <a:bodyPr>
            <a:noAutofit/>
          </a:bodyPr>
          <a:lstStyle/>
          <a:p>
            <a:pPr algn="ctr">
              <a:lnSpc>
                <a:spcPts val="25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 for at this time I am sending all My plagues unto your heart, and on your servants and on your people, so that you know that there is no one like Me in all the earth. “Now if I had stretched out My hand and struck you and your people with pestilence, then you would have been cut off from the earth. “And for this reason I have raised you up, in order to show you My power, and in order to declare My Name in all the earth. </a:t>
            </a:r>
            <a:r>
              <a:rPr lang="en-ZA" b="1" i="1" dirty="0" smtClean="0">
                <a:solidFill>
                  <a:srgbClr val="004821"/>
                </a:solidFill>
              </a:rPr>
              <a:t>(Exodus </a:t>
            </a:r>
            <a:r>
              <a:rPr lang="en-ZA" b="1" i="1" dirty="0" smtClean="0">
                <a:solidFill>
                  <a:srgbClr val="004821"/>
                </a:solidFill>
              </a:rPr>
              <a:t>9:13-16)</a:t>
            </a:r>
            <a:endParaRPr lang="en-ZA" b="1" i="1" dirty="0" smtClean="0">
              <a:solidFill>
                <a:srgbClr val="004821"/>
              </a:solidFill>
            </a:endParaRPr>
          </a:p>
          <a:p>
            <a:pPr algn="just">
              <a:lnSpc>
                <a:spcPts val="2500"/>
              </a:lnSpc>
            </a:pPr>
            <a:r>
              <a:rPr lang="en-ZA" b="0" dirty="0" smtClean="0"/>
              <a:t>Here </a:t>
            </a:r>
            <a:r>
              <a:rPr lang="he-IL" b="0" dirty="0" smtClean="0"/>
              <a:t>יהוה</a:t>
            </a:r>
            <a:r>
              <a:rPr lang="en-ZA" b="0" dirty="0" smtClean="0"/>
              <a:t> has </a:t>
            </a:r>
            <a:r>
              <a:rPr lang="en-ZA" b="0" dirty="0" smtClean="0"/>
              <a:t>Moses </a:t>
            </a:r>
            <a:r>
              <a:rPr lang="en-ZA" b="0" dirty="0" smtClean="0"/>
              <a:t>say that these plagues were sent to change Pharaoh’s heart and to show all Egypt that </a:t>
            </a:r>
            <a:r>
              <a:rPr lang="he-IL" b="0" dirty="0" smtClean="0"/>
              <a:t>יהוה</a:t>
            </a:r>
            <a:r>
              <a:rPr lang="en-ZA" b="0" dirty="0" smtClean="0"/>
              <a:t> is Supreme in all the earth. He also tells Pharaoh that </a:t>
            </a:r>
            <a:r>
              <a:rPr lang="he-IL" b="0" dirty="0" smtClean="0"/>
              <a:t>יהוה</a:t>
            </a:r>
            <a:r>
              <a:rPr lang="en-ZA" b="0" dirty="0" smtClean="0"/>
              <a:t> did this through </a:t>
            </a:r>
            <a:r>
              <a:rPr lang="en-ZA" b="0" dirty="0" smtClean="0"/>
              <a:t>Moses </a:t>
            </a:r>
            <a:r>
              <a:rPr lang="en-ZA" b="0" dirty="0" smtClean="0"/>
              <a:t>because, had He done it by His own Hand, all </a:t>
            </a:r>
            <a:r>
              <a:rPr lang="en-ZA" b="0" dirty="0" smtClean="0"/>
              <a:t>Egyptians </a:t>
            </a:r>
            <a:r>
              <a:rPr lang="en-ZA" b="0" dirty="0" smtClean="0"/>
              <a:t>would have perished. Elohim further tells Pharaoh that he was given authority by </a:t>
            </a:r>
            <a:r>
              <a:rPr lang="he-IL" b="0" dirty="0" smtClean="0"/>
              <a:t>יהוה</a:t>
            </a:r>
            <a:r>
              <a:rPr lang="en-ZA" b="0" dirty="0" smtClean="0"/>
              <a:t> over Egypt for the sole purpose of showing His power and to declare His Name in all the earth. So much for Pharaoh’s ego. </a:t>
            </a:r>
          </a:p>
          <a:p>
            <a:pPr>
              <a:lnSpc>
                <a:spcPts val="25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HAILSTORM</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b="0" i="1" dirty="0" smtClean="0">
                <a:solidFill>
                  <a:srgbClr val="004821"/>
                </a:solidFill>
              </a:rPr>
              <a:t>“See, tomorrow about this time I am causing very heavy hail to rain down, such as has not been in </a:t>
            </a:r>
            <a:r>
              <a:rPr lang="en-ZA" b="0" i="1" dirty="0" err="1" smtClean="0">
                <a:solidFill>
                  <a:srgbClr val="004821"/>
                </a:solidFill>
              </a:rPr>
              <a:t>Mitsrayim</a:t>
            </a:r>
            <a:r>
              <a:rPr lang="en-ZA" b="0" i="1" dirty="0" smtClean="0">
                <a:solidFill>
                  <a:srgbClr val="004821"/>
                </a:solidFill>
              </a:rPr>
              <a:t>, from the day of its founding until now. “And now send, bring your livestock to safety, and all that you have in the field, for the hail shall come down on every man and every beast which is found in the field and is not brought home, and they shall die.” ’ ..... </a:t>
            </a:r>
            <a:r>
              <a:rPr lang="en-ZA" b="1" i="1" dirty="0" smtClean="0">
                <a:solidFill>
                  <a:srgbClr val="004821"/>
                </a:solidFill>
              </a:rPr>
              <a:t>(Exodus </a:t>
            </a:r>
            <a:r>
              <a:rPr lang="en-ZA" b="1" i="1" dirty="0" smtClean="0">
                <a:solidFill>
                  <a:srgbClr val="004821"/>
                </a:solidFill>
              </a:rPr>
              <a:t>9:18-33)</a:t>
            </a:r>
            <a:endParaRPr lang="en-ZA" b="1" i="1" dirty="0" smtClean="0">
              <a:solidFill>
                <a:srgbClr val="004821"/>
              </a:solidFill>
            </a:endParaRPr>
          </a:p>
          <a:p>
            <a:pPr algn="just">
              <a:lnSpc>
                <a:spcPts val="2500"/>
              </a:lnSpc>
            </a:pPr>
            <a:r>
              <a:rPr lang="en-US" b="0" dirty="0" smtClean="0"/>
              <a:t>This was an attack on Nut, who was the sky goddess and the mother of Osiris. </a:t>
            </a:r>
            <a:r>
              <a:rPr lang="en-ZA" b="0" dirty="0" smtClean="0"/>
              <a:t>The Hebrew word used here is “</a:t>
            </a:r>
            <a:r>
              <a:rPr lang="en-ZA" b="0" i="1" dirty="0" err="1" smtClean="0"/>
              <a:t>halak</a:t>
            </a:r>
            <a:r>
              <a:rPr lang="en-ZA" b="0" i="1" dirty="0" smtClean="0"/>
              <a:t>” </a:t>
            </a:r>
            <a:r>
              <a:rPr lang="en-ZA" b="0" dirty="0" smtClean="0"/>
              <a:t>which indicates that the fire (</a:t>
            </a:r>
            <a:r>
              <a:rPr lang="en-ZA" b="0" i="1" dirty="0" smtClean="0"/>
              <a:t>or “</a:t>
            </a:r>
            <a:r>
              <a:rPr lang="en-ZA" b="0" i="1" dirty="0" err="1" smtClean="0"/>
              <a:t>aish</a:t>
            </a:r>
            <a:r>
              <a:rPr lang="en-ZA" b="0" i="1" dirty="0" smtClean="0"/>
              <a:t>”) “walked” </a:t>
            </a:r>
            <a:r>
              <a:rPr lang="en-ZA" b="0" dirty="0" smtClean="0"/>
              <a:t>along the ground, as with severe lightning. The time of year is confirmed, as we are told that the flax and the barley were smitten as they were in the head, being early crops. The barley and flax were </a:t>
            </a:r>
            <a:r>
              <a:rPr lang="en-ZA" b="0" i="1" dirty="0" smtClean="0"/>
              <a:t>“</a:t>
            </a:r>
            <a:r>
              <a:rPr lang="en-ZA" b="0" i="1" dirty="0" err="1" smtClean="0"/>
              <a:t>abib</a:t>
            </a:r>
            <a:r>
              <a:rPr lang="en-ZA" b="0" dirty="0" smtClean="0"/>
              <a:t>” and it was the beginning of the first month. Pesach would be very soon. And, the wheat and the spelt were spared, as they are late crops. </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STAND BEFORE</a:t>
            </a:r>
            <a:endParaRPr lang="en-ZA" dirty="0"/>
          </a:p>
        </p:txBody>
      </p:sp>
      <p:sp>
        <p:nvSpPr>
          <p:cNvPr id="3" name="Content Placeholder 2"/>
          <p:cNvSpPr>
            <a:spLocks noGrp="1"/>
          </p:cNvSpPr>
          <p:nvPr>
            <p:ph idx="1"/>
          </p:nvPr>
        </p:nvSpPr>
        <p:spPr/>
        <p:txBody>
          <a:bodyPr>
            <a:normAutofit/>
          </a:bodyPr>
          <a:lstStyle/>
          <a:p>
            <a:pPr algn="just">
              <a:lnSpc>
                <a:spcPts val="2640"/>
              </a:lnSpc>
            </a:pPr>
            <a:r>
              <a:rPr lang="en-ZA" b="0" dirty="0" smtClean="0"/>
              <a:t>There was a divine order to how this would happen. We will see that the first nine plagues are divided into three groups of three. The first plague in each group describes a time </a:t>
            </a:r>
            <a:r>
              <a:rPr lang="en-ZA" b="0" i="1" dirty="0" smtClean="0"/>
              <a:t>“in the morning” (</a:t>
            </a:r>
            <a:r>
              <a:rPr lang="en-ZA" b="0" i="1" dirty="0" err="1" smtClean="0"/>
              <a:t>baboker</a:t>
            </a:r>
            <a:r>
              <a:rPr lang="en-ZA" b="0" i="1" dirty="0" smtClean="0"/>
              <a:t>) </a:t>
            </a:r>
            <a:r>
              <a:rPr lang="en-ZA" b="0" dirty="0" smtClean="0"/>
              <a:t>when </a:t>
            </a:r>
            <a:r>
              <a:rPr lang="en-ZA" b="0" dirty="0" smtClean="0"/>
              <a:t>Moses </a:t>
            </a:r>
            <a:r>
              <a:rPr lang="en-ZA" b="0" dirty="0" smtClean="0"/>
              <a:t>should “stand” </a:t>
            </a:r>
            <a:r>
              <a:rPr lang="en-ZA" b="0" i="1" dirty="0" smtClean="0"/>
              <a:t>(</a:t>
            </a:r>
            <a:r>
              <a:rPr lang="en-ZA" b="0" i="1" dirty="0" err="1" smtClean="0"/>
              <a:t>yatzav</a:t>
            </a:r>
            <a:r>
              <a:rPr lang="en-ZA" b="0" i="1" dirty="0" smtClean="0"/>
              <a:t>) </a:t>
            </a:r>
            <a:r>
              <a:rPr lang="en-ZA" b="0" dirty="0" smtClean="0"/>
              <a:t>before Pharaoh with his warning:</a:t>
            </a:r>
          </a:p>
          <a:p>
            <a:pPr marL="273050" indent="-273050" algn="just">
              <a:lnSpc>
                <a:spcPts val="2640"/>
              </a:lnSpc>
              <a:buFont typeface="Arial" pitchFamily="34" charset="0"/>
              <a:buChar char="•"/>
            </a:pPr>
            <a:r>
              <a:rPr lang="en-ZA" b="0" dirty="0" smtClean="0"/>
              <a:t>Plague One (blood) - “</a:t>
            </a:r>
            <a:r>
              <a:rPr lang="en-ZA" b="0" i="1" dirty="0" smtClean="0">
                <a:solidFill>
                  <a:srgbClr val="004821"/>
                </a:solidFill>
              </a:rPr>
              <a:t>Go to Pharaoh in the morning, .. you shall stand by the river’s bank to meet him. ... </a:t>
            </a:r>
            <a:r>
              <a:rPr lang="en-ZA" b="1" i="1" dirty="0" smtClean="0">
                <a:solidFill>
                  <a:srgbClr val="004821"/>
                </a:solidFill>
              </a:rPr>
              <a:t>(Exodus </a:t>
            </a:r>
            <a:r>
              <a:rPr lang="en-ZA" b="1" i="1" dirty="0" smtClean="0">
                <a:solidFill>
                  <a:srgbClr val="004821"/>
                </a:solidFill>
              </a:rPr>
              <a:t>7:15)</a:t>
            </a:r>
            <a:endParaRPr lang="en-ZA" b="1" i="1" dirty="0" smtClean="0">
              <a:solidFill>
                <a:srgbClr val="004821"/>
              </a:solidFill>
            </a:endParaRPr>
          </a:p>
          <a:p>
            <a:pPr marL="273050" indent="-273050" algn="just">
              <a:lnSpc>
                <a:spcPts val="2640"/>
              </a:lnSpc>
              <a:buFont typeface="Arial" pitchFamily="34" charset="0"/>
              <a:buChar char="•"/>
            </a:pPr>
            <a:r>
              <a:rPr lang="en-ZA" b="0" dirty="0" smtClean="0"/>
              <a:t>Plague Four (gnats) -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“Rise early in the morning and stand before Pharaoh as he comes out to the water, ... </a:t>
            </a:r>
            <a:r>
              <a:rPr lang="en-ZA" b="1" i="1" dirty="0" smtClean="0">
                <a:solidFill>
                  <a:srgbClr val="004821"/>
                </a:solidFill>
              </a:rPr>
              <a:t>(Exodus </a:t>
            </a:r>
            <a:r>
              <a:rPr lang="en-ZA" b="1" i="1" dirty="0" smtClean="0">
                <a:solidFill>
                  <a:srgbClr val="004821"/>
                </a:solidFill>
              </a:rPr>
              <a:t>8:20)</a:t>
            </a:r>
            <a:endParaRPr lang="en-ZA" b="1" i="1" dirty="0" smtClean="0">
              <a:solidFill>
                <a:srgbClr val="004821"/>
              </a:solidFill>
            </a:endParaRPr>
          </a:p>
          <a:p>
            <a:pPr marL="273050" indent="-273050" algn="just">
              <a:lnSpc>
                <a:spcPts val="2640"/>
              </a:lnSpc>
              <a:buFont typeface="Arial" pitchFamily="34" charset="0"/>
              <a:buChar char="•"/>
            </a:pPr>
            <a:r>
              <a:rPr lang="en-ZA" b="0" dirty="0" smtClean="0"/>
              <a:t>Plague Seven (hail) -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“Rise early in the morning and stand before Pharaoh, .. </a:t>
            </a:r>
            <a:r>
              <a:rPr lang="en-ZA" b="1" i="1" dirty="0" smtClean="0">
                <a:solidFill>
                  <a:srgbClr val="004821"/>
                </a:solidFill>
              </a:rPr>
              <a:t>(Exodus </a:t>
            </a:r>
            <a:r>
              <a:rPr lang="en-ZA" b="1" i="1" dirty="0" smtClean="0">
                <a:solidFill>
                  <a:srgbClr val="004821"/>
                </a:solidFill>
              </a:rPr>
              <a:t>9:13)</a:t>
            </a:r>
          </a:p>
          <a:p>
            <a:r>
              <a:rPr lang="en-ZA" dirty="0" smtClean="0"/>
              <a:t>The </a:t>
            </a:r>
            <a:r>
              <a:rPr lang="en-ZA" dirty="0"/>
              <a:t>goal of the first set of three plagues – Prove that He </a:t>
            </a:r>
            <a:r>
              <a:rPr lang="en-ZA" dirty="0" smtClean="0"/>
              <a:t>is</a:t>
            </a:r>
            <a:r>
              <a:rPr lang="he-IL" dirty="0" smtClean="0"/>
              <a:t>יהוה </a:t>
            </a:r>
            <a:endParaRPr lang="en-ZA" i="1" dirty="0" smtClean="0"/>
          </a:p>
          <a:p>
            <a:pPr algn="ctr"/>
            <a:r>
              <a:rPr lang="en-ZA" i="1" dirty="0">
                <a:solidFill>
                  <a:srgbClr val="004821"/>
                </a:solidFill>
              </a:rPr>
              <a:t>‘Thus said </a:t>
            </a:r>
            <a:r>
              <a:rPr lang="he-IL" i="1" dirty="0">
                <a:solidFill>
                  <a:srgbClr val="004821"/>
                </a:solidFill>
              </a:rPr>
              <a:t>יהוה</a:t>
            </a:r>
            <a:r>
              <a:rPr lang="en-ZA" i="1" dirty="0">
                <a:solidFill>
                  <a:srgbClr val="004821"/>
                </a:solidFill>
              </a:rPr>
              <a:t>, “By this you know that I am </a:t>
            </a:r>
            <a:r>
              <a:rPr lang="he-IL" i="1" dirty="0">
                <a:solidFill>
                  <a:srgbClr val="004821"/>
                </a:solidFill>
              </a:rPr>
              <a:t>יהוה</a:t>
            </a:r>
            <a:r>
              <a:rPr lang="en-ZA" i="1" dirty="0">
                <a:solidFill>
                  <a:srgbClr val="004821"/>
                </a:solidFill>
              </a:rPr>
              <a:t>. </a:t>
            </a:r>
            <a:r>
              <a:rPr lang="en-ZA" i="1" dirty="0" smtClean="0">
                <a:solidFill>
                  <a:srgbClr val="004821"/>
                </a:solidFill>
              </a:rPr>
              <a:t>..</a:t>
            </a:r>
            <a:r>
              <a:rPr lang="en-US" i="1" dirty="0" smtClean="0">
                <a:solidFill>
                  <a:srgbClr val="004821"/>
                </a:solidFill>
              </a:rPr>
              <a:t>(</a:t>
            </a:r>
            <a:r>
              <a:rPr lang="en-US" b="1" i="1" dirty="0">
                <a:solidFill>
                  <a:srgbClr val="004821"/>
                </a:solidFill>
              </a:rPr>
              <a:t>Exodus 7:17)</a:t>
            </a:r>
          </a:p>
          <a:p>
            <a:endParaRPr lang="en-US" dirty="0"/>
          </a:p>
          <a:p>
            <a:pPr>
              <a:lnSpc>
                <a:spcPts val="264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 TO</a:t>
            </a:r>
            <a:endParaRPr lang="en-ZA" dirty="0"/>
          </a:p>
        </p:txBody>
      </p:sp>
      <p:sp>
        <p:nvSpPr>
          <p:cNvPr id="3" name="Content Placeholder 2"/>
          <p:cNvSpPr>
            <a:spLocks noGrp="1"/>
          </p:cNvSpPr>
          <p:nvPr>
            <p:ph idx="1"/>
          </p:nvPr>
        </p:nvSpPr>
        <p:spPr/>
        <p:txBody>
          <a:bodyPr>
            <a:noAutofit/>
          </a:bodyPr>
          <a:lstStyle/>
          <a:p>
            <a:pPr algn="just">
              <a:lnSpc>
                <a:spcPts val="2600"/>
              </a:lnSpc>
            </a:pPr>
            <a:r>
              <a:rPr lang="en-ZA" b="0" dirty="0" smtClean="0"/>
              <a:t>In the second plague of each of the three sets, there is no mention of when (in the morning) or of </a:t>
            </a:r>
            <a:r>
              <a:rPr lang="en-ZA" b="0" i="1" dirty="0" smtClean="0"/>
              <a:t>“standing” </a:t>
            </a:r>
            <a:r>
              <a:rPr lang="en-ZA" b="0" dirty="0" smtClean="0"/>
              <a:t>before Pharaoh. Instead, we see a different set of common phrases:</a:t>
            </a:r>
          </a:p>
          <a:p>
            <a:pPr marL="273050" indent="-273050" algn="just">
              <a:lnSpc>
                <a:spcPts val="2600"/>
              </a:lnSpc>
              <a:buFont typeface="Arial" pitchFamily="34" charset="0"/>
              <a:buChar char="•"/>
            </a:pPr>
            <a:r>
              <a:rPr lang="en-ZA" b="0" dirty="0" smtClean="0"/>
              <a:t>Plague Two (frogs) -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spoke to </a:t>
            </a:r>
            <a:r>
              <a:rPr lang="en-ZA" b="0" i="1" dirty="0" err="1" smtClean="0">
                <a:solidFill>
                  <a:srgbClr val="004821"/>
                </a:solidFill>
              </a:rPr>
              <a:t>Mosheh</a:t>
            </a:r>
            <a:r>
              <a:rPr lang="en-ZA" b="0" i="1" dirty="0" smtClean="0">
                <a:solidFill>
                  <a:srgbClr val="004821"/>
                </a:solidFill>
              </a:rPr>
              <a:t>, “Go to Pharaoh and say to him, ... if you refuse to let them go, see, I am smiting all your border with frogs. </a:t>
            </a:r>
            <a:r>
              <a:rPr lang="en-ZA" b="1" i="1" dirty="0" smtClean="0">
                <a:solidFill>
                  <a:srgbClr val="004821"/>
                </a:solidFill>
              </a:rPr>
              <a:t>(Exodus </a:t>
            </a:r>
            <a:r>
              <a:rPr lang="en-ZA" b="1" i="1" dirty="0" smtClean="0">
                <a:solidFill>
                  <a:srgbClr val="004821"/>
                </a:solidFill>
              </a:rPr>
              <a:t>8:1-2)</a:t>
            </a:r>
            <a:endParaRPr lang="en-ZA" b="1" i="1" dirty="0" smtClean="0">
              <a:solidFill>
                <a:srgbClr val="004821"/>
              </a:solidFill>
            </a:endParaRPr>
          </a:p>
          <a:p>
            <a:pPr marL="273050" indent="-273050" algn="just">
              <a:lnSpc>
                <a:spcPts val="2600"/>
              </a:lnSpc>
              <a:buFont typeface="Arial" pitchFamily="34" charset="0"/>
              <a:buChar char="•"/>
            </a:pPr>
            <a:r>
              <a:rPr lang="en-ZA" b="0" dirty="0" smtClean="0"/>
              <a:t>Plague Five (cattle)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“Go in to Pharaoh and speak to him, ....if you refuse to let them go, and still hold them, see, the hand of </a:t>
            </a:r>
            <a:r>
              <a:rPr lang="he-IL" b="0" i="1" dirty="0" smtClean="0">
                <a:solidFill>
                  <a:srgbClr val="004821"/>
                </a:solidFill>
              </a:rPr>
              <a:t>יהוה</a:t>
            </a:r>
            <a:r>
              <a:rPr lang="en-ZA" b="0" i="1" dirty="0" smtClean="0">
                <a:solidFill>
                  <a:srgbClr val="004821"/>
                </a:solidFill>
              </a:rPr>
              <a:t> is on your livestock in the field, on the horses, on the donkeys, on the camels, on the cattle, and on the sheep – a very grievous pestilence. </a:t>
            </a:r>
            <a:r>
              <a:rPr lang="en-ZA" b="1" i="1" dirty="0" smtClean="0">
                <a:solidFill>
                  <a:srgbClr val="004821"/>
                </a:solidFill>
              </a:rPr>
              <a:t>(Exodus </a:t>
            </a:r>
            <a:r>
              <a:rPr lang="en-ZA" b="1" i="1" dirty="0" smtClean="0">
                <a:solidFill>
                  <a:srgbClr val="004821"/>
                </a:solidFill>
              </a:rPr>
              <a:t>9:1-3)</a:t>
            </a:r>
            <a:endParaRPr lang="en-ZA" b="1" i="1" dirty="0" smtClean="0">
              <a:solidFill>
                <a:srgbClr val="004821"/>
              </a:solidFill>
            </a:endParaRPr>
          </a:p>
          <a:p>
            <a:pPr marL="273050" indent="-273050" algn="just">
              <a:lnSpc>
                <a:spcPts val="2600"/>
              </a:lnSpc>
              <a:buFont typeface="Arial" pitchFamily="34" charset="0"/>
              <a:buChar char="•"/>
            </a:pPr>
            <a:r>
              <a:rPr lang="en-ZA" b="0" dirty="0" smtClean="0"/>
              <a:t>Plague Eight (locusts) -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“Go in to Pharaoh, .....if you refuse to let My people go, see, tomorrow I am bringing locusts within your borders. </a:t>
            </a:r>
            <a:r>
              <a:rPr lang="en-ZA" b="1" i="1" dirty="0" smtClean="0">
                <a:solidFill>
                  <a:srgbClr val="004821"/>
                </a:solidFill>
              </a:rPr>
              <a:t>(Exodus </a:t>
            </a:r>
            <a:r>
              <a:rPr lang="en-ZA" b="1" i="1" dirty="0" smtClean="0">
                <a:solidFill>
                  <a:srgbClr val="004821"/>
                </a:solidFill>
              </a:rPr>
              <a:t>10:1-4)</a:t>
            </a:r>
            <a:endParaRPr lang="en-ZA" b="1" i="1" dirty="0" smtClean="0">
              <a:solidFill>
                <a:srgbClr val="004821"/>
              </a:solidFill>
            </a:endParaRPr>
          </a:p>
          <a:p>
            <a:pPr marL="273050" indent="-273050" algn="just">
              <a:lnSpc>
                <a:spcPts val="2600"/>
              </a:lnSpc>
              <a:buFont typeface="Arial" pitchFamily="34" charset="0"/>
              <a:buChar char="•"/>
            </a:pPr>
            <a:endParaRPr lang="en-US"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WITHOUT WARNING</a:t>
            </a:r>
            <a:endParaRPr lang="en-ZA" dirty="0"/>
          </a:p>
        </p:txBody>
      </p:sp>
      <p:sp>
        <p:nvSpPr>
          <p:cNvPr id="3" name="Content Placeholder 2"/>
          <p:cNvSpPr>
            <a:spLocks noGrp="1"/>
          </p:cNvSpPr>
          <p:nvPr>
            <p:ph idx="1"/>
          </p:nvPr>
        </p:nvSpPr>
        <p:spPr/>
        <p:txBody>
          <a:bodyPr/>
          <a:lstStyle/>
          <a:p>
            <a:r>
              <a:rPr lang="en-ZA" dirty="0" smtClean="0"/>
              <a:t>Each of the third plagues in the three sets occurs without any prior warning:</a:t>
            </a:r>
          </a:p>
          <a:p>
            <a:pPr marL="342900" indent="-342900">
              <a:buFont typeface="Arial" panose="020B0604020202020204" pitchFamily="34" charset="0"/>
              <a:buChar char="•"/>
            </a:pPr>
            <a:r>
              <a:rPr lang="en-ZA" dirty="0" smtClean="0"/>
              <a:t>Plague Three (lice):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“Say to </a:t>
            </a:r>
            <a:r>
              <a:rPr lang="en-ZA" i="1" dirty="0" err="1" smtClean="0">
                <a:solidFill>
                  <a:srgbClr val="004821"/>
                </a:solidFill>
              </a:rPr>
              <a:t>Aharon</a:t>
            </a:r>
            <a:r>
              <a:rPr lang="en-ZA" i="1" dirty="0" smtClean="0">
                <a:solidFill>
                  <a:srgbClr val="004821"/>
                </a:solidFill>
              </a:rPr>
              <a:t>, ‘Stretch out your rod, and strike the dust of the land, so that it becomes gnats in all the land of </a:t>
            </a:r>
            <a:r>
              <a:rPr lang="en-ZA" i="1" dirty="0" err="1" smtClean="0">
                <a:solidFill>
                  <a:srgbClr val="004821"/>
                </a:solidFill>
              </a:rPr>
              <a:t>Mitsrayim</a:t>
            </a:r>
            <a:r>
              <a:rPr lang="en-ZA" i="1" dirty="0" smtClean="0">
                <a:solidFill>
                  <a:srgbClr val="004821"/>
                </a:solidFill>
              </a:rPr>
              <a:t>.’ ” </a:t>
            </a:r>
            <a:r>
              <a:rPr lang="en-ZA" b="1" i="1" dirty="0" smtClean="0">
                <a:solidFill>
                  <a:srgbClr val="004821"/>
                </a:solidFill>
              </a:rPr>
              <a:t>(Exodus 8:16)</a:t>
            </a:r>
          </a:p>
          <a:p>
            <a:pPr marL="342900" indent="-342900">
              <a:buFont typeface="Arial" panose="020B0604020202020204" pitchFamily="34" charset="0"/>
              <a:buChar char="•"/>
            </a:pPr>
            <a:r>
              <a:rPr lang="en-ZA" dirty="0" smtClean="0"/>
              <a:t>Plague Six (boils):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and </a:t>
            </a:r>
            <a:r>
              <a:rPr lang="en-ZA" i="1" dirty="0" err="1" smtClean="0">
                <a:solidFill>
                  <a:srgbClr val="004821"/>
                </a:solidFill>
              </a:rPr>
              <a:t>Aharon</a:t>
            </a:r>
            <a:r>
              <a:rPr lang="en-ZA" i="1" dirty="0" smtClean="0">
                <a:solidFill>
                  <a:srgbClr val="004821"/>
                </a:solidFill>
              </a:rPr>
              <a:t>, “Fill your hands with ashes from a furnace and let </a:t>
            </a:r>
            <a:r>
              <a:rPr lang="en-ZA" i="1" dirty="0" err="1" smtClean="0">
                <a:solidFill>
                  <a:srgbClr val="004821"/>
                </a:solidFill>
              </a:rPr>
              <a:t>Mosheh</a:t>
            </a:r>
            <a:r>
              <a:rPr lang="en-ZA" i="1" dirty="0" smtClean="0">
                <a:solidFill>
                  <a:srgbClr val="004821"/>
                </a:solidFill>
              </a:rPr>
              <a:t> scatter it toward the heavens before the eyes of Pharaoh. “And it shall become fine dust in all the land of </a:t>
            </a:r>
            <a:r>
              <a:rPr lang="en-ZA" i="1" dirty="0" err="1" smtClean="0">
                <a:solidFill>
                  <a:srgbClr val="004821"/>
                </a:solidFill>
              </a:rPr>
              <a:t>Mitsrayim</a:t>
            </a:r>
            <a:r>
              <a:rPr lang="en-ZA" i="1" dirty="0" smtClean="0">
                <a:solidFill>
                  <a:srgbClr val="004821"/>
                </a:solidFill>
              </a:rPr>
              <a:t>, and it shall cause boils that break out in sores on man and beast in all the land of </a:t>
            </a:r>
            <a:r>
              <a:rPr lang="en-ZA" i="1" dirty="0" err="1" smtClean="0">
                <a:solidFill>
                  <a:srgbClr val="004821"/>
                </a:solidFill>
              </a:rPr>
              <a:t>Mitsrayim</a:t>
            </a:r>
            <a:r>
              <a:rPr lang="en-ZA" i="1" dirty="0" smtClean="0">
                <a:solidFill>
                  <a:srgbClr val="004821"/>
                </a:solidFill>
              </a:rPr>
              <a:t>.” </a:t>
            </a:r>
            <a:r>
              <a:rPr lang="en-ZA" b="1" i="1" dirty="0" smtClean="0">
                <a:solidFill>
                  <a:srgbClr val="004821"/>
                </a:solidFill>
              </a:rPr>
              <a:t>(Exodus 9:8-9)</a:t>
            </a:r>
          </a:p>
          <a:p>
            <a:pPr marL="342900" indent="-342900">
              <a:buFont typeface="Arial" panose="020B0604020202020204" pitchFamily="34" charset="0"/>
              <a:buChar char="•"/>
            </a:pPr>
            <a:r>
              <a:rPr lang="en-ZA" dirty="0" smtClean="0"/>
              <a:t>Plague Nine (darkness);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“Stretch out your hand toward the heavens, and let there be darkness over the land of </a:t>
            </a:r>
            <a:r>
              <a:rPr lang="en-ZA" i="1" dirty="0" err="1" smtClean="0">
                <a:solidFill>
                  <a:srgbClr val="004821"/>
                </a:solidFill>
              </a:rPr>
              <a:t>Mitsrayim</a:t>
            </a:r>
            <a:r>
              <a:rPr lang="en-ZA" i="1" dirty="0" smtClean="0">
                <a:solidFill>
                  <a:srgbClr val="004821"/>
                </a:solidFill>
              </a:rPr>
              <a:t>, even a darkness which is felt.” </a:t>
            </a:r>
            <a:r>
              <a:rPr lang="en-ZA" b="1" i="1" dirty="0" smtClean="0">
                <a:solidFill>
                  <a:srgbClr val="004821"/>
                </a:solidFill>
              </a:rPr>
              <a:t>(Exodus 10:21)</a:t>
            </a:r>
          </a:p>
          <a:p>
            <a:pPr marL="342900" indent="-342900">
              <a:buFont typeface="Arial" panose="020B0604020202020204" pitchFamily="34" charset="0"/>
              <a:buChar char="•"/>
            </a:pPr>
            <a:endParaRPr lang="en-US" b="1"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err="1" smtClean="0"/>
              <a:t>Rav</a:t>
            </a:r>
            <a:r>
              <a:rPr lang="en-ZA" dirty="0" smtClean="0"/>
              <a:t> BAZAK</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RAV BAZAK teaches </a:t>
            </a:r>
            <a:r>
              <a:rPr lang="en-ZA" b="0" dirty="0" smtClean="0"/>
              <a:t>that each group brings the Egyptians one step closer in coming to know the Hebrew’s Elohim. </a:t>
            </a:r>
            <a:endParaRPr lang="en-ZA" b="0" i="1" dirty="0" smtClean="0"/>
          </a:p>
          <a:p>
            <a:pPr marL="457200" indent="-457200">
              <a:lnSpc>
                <a:spcPts val="2300"/>
              </a:lnSpc>
              <a:buFont typeface="+mj-lt"/>
              <a:buAutoNum type="arabicPeriod"/>
            </a:pPr>
            <a:r>
              <a:rPr lang="en-ZA" i="1" dirty="0" smtClean="0"/>
              <a:t>The aim of the first group of plagues </a:t>
            </a:r>
            <a:r>
              <a:rPr lang="en-ZA" b="0" dirty="0" smtClean="0"/>
              <a:t>– </a:t>
            </a:r>
            <a:r>
              <a:rPr lang="en-ZA" b="0" i="1" dirty="0" smtClean="0"/>
              <a:t>“in order that you will know that I am </a:t>
            </a:r>
            <a:r>
              <a:rPr lang="he-IL" i="1" dirty="0"/>
              <a:t>יהוה</a:t>
            </a:r>
            <a:r>
              <a:rPr lang="en-ZA" b="0" i="1" dirty="0" smtClean="0"/>
              <a:t>” </a:t>
            </a:r>
            <a:r>
              <a:rPr lang="en-ZA" b="0" dirty="0" smtClean="0"/>
              <a:t>has been achieved. It should be added that it was specifically the Egyptians who first needed to be taught about the existence of a transcendental Divine Cause, for – as opposed to other ancient Middle Eastern religions.</a:t>
            </a:r>
          </a:p>
          <a:p>
            <a:pPr marL="457200" indent="-457200">
              <a:lnSpc>
                <a:spcPts val="2300"/>
              </a:lnSpc>
              <a:buFont typeface="+mj-lt"/>
              <a:buAutoNum type="arabicPeriod"/>
            </a:pPr>
            <a:r>
              <a:rPr lang="en-ZA" i="1" dirty="0" smtClean="0"/>
              <a:t>The second group </a:t>
            </a:r>
            <a:r>
              <a:rPr lang="en-ZA" b="0" dirty="0" smtClean="0"/>
              <a:t>is meant to prove that not only does </a:t>
            </a:r>
            <a:r>
              <a:rPr lang="he-IL" dirty="0"/>
              <a:t>יהוה</a:t>
            </a:r>
            <a:r>
              <a:rPr lang="en-ZA" b="0" dirty="0" smtClean="0"/>
              <a:t> </a:t>
            </a:r>
            <a:r>
              <a:rPr lang="en-ZA" b="0" dirty="0" smtClean="0"/>
              <a:t>exist, but He is involved in </a:t>
            </a:r>
            <a:r>
              <a:rPr lang="en-ZA" b="0" i="1" dirty="0" smtClean="0"/>
              <a:t>“the land” </a:t>
            </a:r>
            <a:r>
              <a:rPr lang="en-ZA" b="0" dirty="0" smtClean="0"/>
              <a:t>– in worldly, human affairs, and that He watches over those who fear Him. How can </a:t>
            </a:r>
            <a:r>
              <a:rPr lang="he-IL" dirty="0"/>
              <a:t>יהוה</a:t>
            </a:r>
            <a:r>
              <a:rPr lang="en-ZA" b="0" dirty="0" smtClean="0"/>
              <a:t>’s </a:t>
            </a:r>
            <a:r>
              <a:rPr lang="en-ZA" b="0" dirty="0" smtClean="0"/>
              <a:t>involvement in </a:t>
            </a:r>
            <a:r>
              <a:rPr lang="en-ZA" b="0" i="1" dirty="0" smtClean="0"/>
              <a:t>“the midst of the land,” </a:t>
            </a:r>
            <a:r>
              <a:rPr lang="en-ZA" b="0" dirty="0" smtClean="0"/>
              <a:t>in worldly affairs, be proven? This set of plagues highlights the distinction – as yet unmentioned – between the Egyptians and the sons of Israel.</a:t>
            </a:r>
          </a:p>
          <a:p>
            <a:pPr marL="457200" indent="-457200">
              <a:lnSpc>
                <a:spcPts val="2300"/>
              </a:lnSpc>
              <a:buFont typeface="+mj-lt"/>
              <a:buAutoNum type="arabicPeriod"/>
            </a:pPr>
            <a:r>
              <a:rPr lang="en-ZA" i="1" dirty="0" smtClean="0"/>
              <a:t>The third group</a:t>
            </a:r>
            <a:r>
              <a:rPr lang="en-ZA" b="0" dirty="0" smtClean="0"/>
              <a:t> of plagues gives special expression to the idea that </a:t>
            </a:r>
            <a:r>
              <a:rPr lang="he-IL" dirty="0"/>
              <a:t>יהוה</a:t>
            </a:r>
            <a:r>
              <a:rPr lang="en-ZA" b="0" dirty="0" smtClean="0"/>
              <a:t> </a:t>
            </a:r>
            <a:r>
              <a:rPr lang="en-ZA" b="0" dirty="0" smtClean="0"/>
              <a:t>is the only God, for His actions are without precedent in anything that has ever happened in the world.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HARDENED</a:t>
            </a:r>
            <a:endParaRPr lang="en-ZA" dirty="0"/>
          </a:p>
        </p:txBody>
      </p:sp>
      <p:sp>
        <p:nvSpPr>
          <p:cNvPr id="3" name="Content Placeholder 2"/>
          <p:cNvSpPr>
            <a:spLocks noGrp="1"/>
          </p:cNvSpPr>
          <p:nvPr>
            <p:ph idx="1"/>
          </p:nvPr>
        </p:nvSpPr>
        <p:spPr>
          <a:xfrm>
            <a:off x="467544" y="1600200"/>
            <a:ext cx="8229600" cy="5257800"/>
          </a:xfrm>
        </p:spPr>
        <p:txBody>
          <a:bodyPr>
            <a:noAutofit/>
          </a:bodyPr>
          <a:lstStyle/>
          <a:p>
            <a:pPr algn="ctr">
              <a:lnSpc>
                <a:spcPts val="2200"/>
              </a:lnSpc>
            </a:pPr>
            <a:r>
              <a:rPr lang="en-ZA" b="0" i="1" dirty="0" smtClean="0">
                <a:solidFill>
                  <a:srgbClr val="004821"/>
                </a:solidFill>
              </a:rPr>
              <a:t>And Pharaoh saw that the rain, and the hail, and the thunder had ceased, yet he sinned again and he hardened his heart, he and his servants. And the heart of Pharaoh was hardened, and he did not let the children of </a:t>
            </a:r>
            <a:r>
              <a:rPr lang="en-ZA" b="0" i="1" dirty="0" err="1" smtClean="0">
                <a:solidFill>
                  <a:srgbClr val="004821"/>
                </a:solidFill>
              </a:rPr>
              <a:t>Yisra’ĕl</a:t>
            </a:r>
            <a:r>
              <a:rPr lang="en-ZA" b="0" i="1" dirty="0" smtClean="0">
                <a:solidFill>
                  <a:srgbClr val="004821"/>
                </a:solidFill>
              </a:rPr>
              <a:t> go, as </a:t>
            </a:r>
            <a:r>
              <a:rPr lang="he-IL" b="0" i="1" dirty="0" smtClean="0">
                <a:solidFill>
                  <a:srgbClr val="004821"/>
                </a:solidFill>
              </a:rPr>
              <a:t>יהוה</a:t>
            </a:r>
            <a:r>
              <a:rPr lang="en-US" b="0" i="1" dirty="0" smtClean="0">
                <a:solidFill>
                  <a:srgbClr val="004821"/>
                </a:solidFill>
              </a:rPr>
              <a:t> had said through </a:t>
            </a:r>
            <a:r>
              <a:rPr lang="en-US" b="0" i="1" dirty="0" err="1" smtClean="0">
                <a:solidFill>
                  <a:srgbClr val="004821"/>
                </a:solidFill>
              </a:rPr>
              <a:t>Mosheh</a:t>
            </a:r>
            <a:r>
              <a:rPr lang="en-US" b="0" i="1" dirty="0" smtClean="0">
                <a:solidFill>
                  <a:srgbClr val="004821"/>
                </a:solidFill>
              </a:rPr>
              <a:t>. </a:t>
            </a:r>
            <a:r>
              <a:rPr lang="en-ZA" b="1" i="1" dirty="0" smtClean="0">
                <a:solidFill>
                  <a:srgbClr val="004821"/>
                </a:solidFill>
              </a:rPr>
              <a:t>(Exodus </a:t>
            </a:r>
            <a:r>
              <a:rPr lang="en-ZA" b="1" i="1" dirty="0" smtClean="0">
                <a:solidFill>
                  <a:srgbClr val="004821"/>
                </a:solidFill>
              </a:rPr>
              <a:t>9:34-35)</a:t>
            </a:r>
            <a:endParaRPr lang="en-ZA" b="1" i="1" dirty="0" smtClean="0">
              <a:solidFill>
                <a:srgbClr val="004821"/>
              </a:solidFill>
            </a:endParaRPr>
          </a:p>
          <a:p>
            <a:pPr algn="just">
              <a:lnSpc>
                <a:spcPts val="2200"/>
              </a:lnSpc>
            </a:pPr>
            <a:r>
              <a:rPr lang="en-US" b="0" dirty="0" smtClean="0"/>
              <a:t>Altogether there are three different Hebrew verbs which our translators have rendered by </a:t>
            </a:r>
            <a:r>
              <a:rPr lang="en-US" b="0" i="1" dirty="0" smtClean="0"/>
              <a:t>'harden' or 'hardened</a:t>
            </a:r>
            <a:r>
              <a:rPr lang="en-US" b="0" dirty="0" smtClean="0"/>
              <a:t>' - ka bad, </a:t>
            </a:r>
            <a:r>
              <a:rPr lang="en-US" b="0" dirty="0" err="1" smtClean="0"/>
              <a:t>gashah</a:t>
            </a:r>
            <a:r>
              <a:rPr lang="en-US" b="0" dirty="0" smtClean="0"/>
              <a:t>, and </a:t>
            </a:r>
            <a:r>
              <a:rPr lang="en-US" b="0" dirty="0" err="1" smtClean="0"/>
              <a:t>khazag</a:t>
            </a:r>
            <a:r>
              <a:rPr lang="en-US" b="0" dirty="0" smtClean="0"/>
              <a:t>. </a:t>
            </a:r>
          </a:p>
          <a:p>
            <a:pPr marL="273050" indent="-273050" algn="just">
              <a:lnSpc>
                <a:spcPts val="2200"/>
              </a:lnSpc>
              <a:buFont typeface="Arial" pitchFamily="34" charset="0"/>
              <a:buChar char="•"/>
            </a:pPr>
            <a:r>
              <a:rPr lang="en-US" b="0" dirty="0" smtClean="0"/>
              <a:t>The first of these, which occurs in Exodus 7:14; 8:15, 32; 9:7 and 34, is the weakest of the three, and means to be </a:t>
            </a:r>
            <a:r>
              <a:rPr lang="en-US" b="0" i="1" dirty="0" smtClean="0"/>
              <a:t>'dull' or 'heavy',</a:t>
            </a:r>
            <a:r>
              <a:rPr lang="en-US" b="0" dirty="0" smtClean="0"/>
              <a:t> rather than </a:t>
            </a:r>
            <a:r>
              <a:rPr lang="en-US" b="0" i="1" dirty="0" smtClean="0"/>
              <a:t>'to be hard</a:t>
            </a:r>
            <a:r>
              <a:rPr lang="en-US" b="0" dirty="0" smtClean="0"/>
              <a:t>.' </a:t>
            </a:r>
          </a:p>
          <a:p>
            <a:pPr marL="273050" indent="-273050" algn="just">
              <a:lnSpc>
                <a:spcPts val="2200"/>
              </a:lnSpc>
              <a:buFont typeface="Arial" pitchFamily="34" charset="0"/>
              <a:buChar char="•"/>
            </a:pPr>
            <a:r>
              <a:rPr lang="en-US" b="0" dirty="0" smtClean="0"/>
              <a:t>The second, which appears in Exodus 7:3 and 13:15, is the stronger term, and means </a:t>
            </a:r>
            <a:r>
              <a:rPr lang="en-US" b="0" i="1" dirty="0" smtClean="0"/>
              <a:t>'to be hard',</a:t>
            </a:r>
            <a:r>
              <a:rPr lang="en-US" b="0" dirty="0" smtClean="0"/>
              <a:t> or, in the </a:t>
            </a:r>
            <a:r>
              <a:rPr lang="en-US" b="0" dirty="0" err="1" smtClean="0"/>
              <a:t>Hiphil</a:t>
            </a:r>
            <a:r>
              <a:rPr lang="en-US" b="0" dirty="0" smtClean="0"/>
              <a:t> [a form of Hebrew verbs], 'to make hard.‘ </a:t>
            </a:r>
          </a:p>
          <a:p>
            <a:pPr marL="273050" indent="-273050" algn="just">
              <a:lnSpc>
                <a:spcPts val="2200"/>
              </a:lnSpc>
              <a:buFont typeface="Arial" pitchFamily="34" charset="0"/>
              <a:buChar char="•"/>
            </a:pPr>
            <a:r>
              <a:rPr lang="en-US" b="0" dirty="0" smtClean="0"/>
              <a:t>The third has the most intensive sense, implying fixed and stubborn resolution. It occurs in Exodus 4:21; 7:22; 8:19; 9:35; and elsewhere. </a:t>
            </a:r>
            <a:endParaRPr lang="en-ZA" dirty="0" smtClean="0"/>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END TIMES</a:t>
            </a:r>
            <a:endParaRPr lang="en-ZA" dirty="0"/>
          </a:p>
        </p:txBody>
      </p:sp>
      <p:sp>
        <p:nvSpPr>
          <p:cNvPr id="3" name="Content Placeholder 2"/>
          <p:cNvSpPr>
            <a:spLocks noGrp="1"/>
          </p:cNvSpPr>
          <p:nvPr>
            <p:ph idx="1"/>
          </p:nvPr>
        </p:nvSpPr>
        <p:spPr/>
        <p:txBody>
          <a:bodyPr>
            <a:normAutofit lnSpcReduction="10000"/>
          </a:bodyPr>
          <a:lstStyle/>
          <a:p>
            <a:r>
              <a:rPr lang="en-US" dirty="0" smtClean="0"/>
              <a:t>Rabbi Ralph Messer of </a:t>
            </a:r>
            <a:r>
              <a:rPr lang="en-US" dirty="0" err="1" smtClean="0"/>
              <a:t>Simchat</a:t>
            </a:r>
            <a:r>
              <a:rPr lang="en-US" dirty="0" smtClean="0"/>
              <a:t> Torah Beit Midrash teaches that we are in the 7000 year today. The 7000 year in scripture is termed: today, </a:t>
            </a:r>
            <a:r>
              <a:rPr lang="en-US" i="1" dirty="0" smtClean="0"/>
              <a:t>“His rest, a Sabbath rest (Hebrews chapter 3-4 </a:t>
            </a:r>
            <a:r>
              <a:rPr lang="en-US" i="1" dirty="0" err="1" smtClean="0"/>
              <a:t>etc</a:t>
            </a:r>
            <a:r>
              <a:rPr lang="en-US" i="1" dirty="0" smtClean="0"/>
              <a:t>) the day of the Lord and in that day”. </a:t>
            </a:r>
            <a:r>
              <a:rPr lang="en-US" dirty="0" smtClean="0"/>
              <a:t>In God’s plan for mankind the Age of Law, the years 2000 to 4000, is when the great Hebrew Torah Sages taught the Torah (God’s teaching and instruction) but did not specifically teach the Messiah. In the Church Age, from the years 4000 to 6000, is when the early Church fathers taught </a:t>
            </a:r>
            <a:r>
              <a:rPr lang="he-IL" dirty="0" smtClean="0"/>
              <a:t>יהושע</a:t>
            </a:r>
            <a:r>
              <a:rPr lang="en-US" dirty="0" smtClean="0"/>
              <a:t>/Messiah and the Holy Spirit but not the Torah (or the Law/Moses). According to the Biblical Hebrew calendar the year is 5771/2011. There are approximately 271 known missing years, which brings us to the year 6011. In Hebrew understanding, any years passed the 6000 are counted as having entering into the 7000 year. Thus today, we are in the end times, the Age of the Messiah, where Torah and Messiah join together to become one in His people. Since Mount Sinai, there has never been a time like this where the people of </a:t>
            </a:r>
            <a:r>
              <a:rPr lang="he-IL" dirty="0" smtClean="0"/>
              <a:t>יהוה </a:t>
            </a:r>
            <a:r>
              <a:rPr lang="en-US" dirty="0" smtClean="0"/>
              <a:t>, who are believers in Jesus the Messiah, desire to walk in Torah.</a:t>
            </a:r>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CLEAN AND UNCLEAN</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100"/>
              </a:lnSpc>
            </a:pPr>
            <a:r>
              <a:rPr lang="en-US" b="0" dirty="0" smtClean="0"/>
              <a:t>Apostle Paul, exhorts </a:t>
            </a:r>
            <a:r>
              <a:rPr lang="en-US" b="0" dirty="0" smtClean="0"/>
              <a:t>us to </a:t>
            </a:r>
            <a:r>
              <a:rPr lang="en-US" b="0" dirty="0" smtClean="0"/>
              <a:t>choose:  </a:t>
            </a:r>
            <a:r>
              <a:rPr lang="en-ZA" dirty="0" smtClean="0">
                <a:solidFill>
                  <a:srgbClr val="004821"/>
                </a:solidFill>
              </a:rPr>
              <a:t>Do </a:t>
            </a:r>
            <a:r>
              <a:rPr lang="en-ZA" dirty="0">
                <a:solidFill>
                  <a:srgbClr val="004821"/>
                </a:solidFill>
              </a:rPr>
              <a:t>not become unevenly yoked with </a:t>
            </a:r>
            <a:r>
              <a:rPr lang="en-ZA" dirty="0" smtClean="0">
                <a:solidFill>
                  <a:srgbClr val="004821"/>
                </a:solidFill>
              </a:rPr>
              <a:t>unbelievers </a:t>
            </a:r>
            <a:r>
              <a:rPr lang="en-US" i="1" dirty="0">
                <a:solidFill>
                  <a:srgbClr val="002060"/>
                </a:solidFill>
              </a:rPr>
              <a:t>(a believer who is not faithful to, or dis-believes Yahweh’s plan</a:t>
            </a:r>
            <a:r>
              <a:rPr lang="en-US" i="1" dirty="0" smtClean="0">
                <a:solidFill>
                  <a:srgbClr val="002060"/>
                </a:solidFill>
              </a:rPr>
              <a:t>).</a:t>
            </a:r>
            <a:r>
              <a:rPr lang="en-ZA" dirty="0" smtClean="0"/>
              <a:t> </a:t>
            </a:r>
            <a:r>
              <a:rPr lang="en-ZA" i="1" dirty="0">
                <a:solidFill>
                  <a:srgbClr val="004821"/>
                </a:solidFill>
              </a:rPr>
              <a:t>For what partnership have </a:t>
            </a:r>
            <a:r>
              <a:rPr lang="en-ZA" i="1" dirty="0" smtClean="0">
                <a:solidFill>
                  <a:srgbClr val="004821"/>
                </a:solidFill>
              </a:rPr>
              <a:t>righteousness</a:t>
            </a:r>
            <a:r>
              <a:rPr lang="en-US" i="1" dirty="0">
                <a:solidFill>
                  <a:srgbClr val="002060"/>
                </a:solidFill>
              </a:rPr>
              <a:t> (a believer who is faithful to Yahweh)</a:t>
            </a:r>
            <a:r>
              <a:rPr lang="en-ZA" dirty="0" smtClean="0"/>
              <a:t> </a:t>
            </a:r>
            <a:r>
              <a:rPr lang="en-ZA" i="1" dirty="0">
                <a:solidFill>
                  <a:srgbClr val="004821"/>
                </a:solidFill>
              </a:rPr>
              <a:t>and </a:t>
            </a:r>
            <a:r>
              <a:rPr lang="en-ZA" i="1" dirty="0" smtClean="0">
                <a:solidFill>
                  <a:srgbClr val="004821"/>
                </a:solidFill>
              </a:rPr>
              <a:t>lawlessness</a:t>
            </a:r>
            <a:r>
              <a:rPr lang="en-US" i="1" dirty="0">
                <a:solidFill>
                  <a:srgbClr val="004821"/>
                </a:solidFill>
              </a:rPr>
              <a:t> </a:t>
            </a:r>
            <a:r>
              <a:rPr lang="en-US" i="1" dirty="0">
                <a:solidFill>
                  <a:srgbClr val="002060"/>
                </a:solidFill>
              </a:rPr>
              <a:t>(a believer who chooses to violate (by unbelief) God’s laws and teach against them</a:t>
            </a:r>
            <a:r>
              <a:rPr lang="en-US" i="1" dirty="0" smtClean="0">
                <a:solidFill>
                  <a:srgbClr val="002060"/>
                </a:solidFill>
              </a:rPr>
              <a:t>)?</a:t>
            </a:r>
            <a:r>
              <a:rPr lang="en-ZA" dirty="0" smtClean="0"/>
              <a:t> </a:t>
            </a:r>
            <a:r>
              <a:rPr lang="en-ZA" i="1" dirty="0">
                <a:solidFill>
                  <a:srgbClr val="004821"/>
                </a:solidFill>
              </a:rPr>
              <a:t>And what fellowship has light with darkness? And what agreement has Messiah with </a:t>
            </a:r>
            <a:r>
              <a:rPr lang="en-ZA" i="1" dirty="0" err="1" smtClean="0">
                <a:solidFill>
                  <a:srgbClr val="004821"/>
                </a:solidFill>
              </a:rPr>
              <a:t>Beliyaʽal</a:t>
            </a:r>
            <a:r>
              <a:rPr lang="en-ZA" i="1" dirty="0" smtClean="0">
                <a:solidFill>
                  <a:srgbClr val="004821"/>
                </a:solidFill>
              </a:rPr>
              <a:t> </a:t>
            </a:r>
            <a:r>
              <a:rPr lang="en-US" i="1" dirty="0">
                <a:solidFill>
                  <a:srgbClr val="002060"/>
                </a:solidFill>
              </a:rPr>
              <a:t>(worthless or wicked)? </a:t>
            </a:r>
            <a:r>
              <a:rPr lang="en-ZA" i="1" dirty="0" smtClean="0">
                <a:solidFill>
                  <a:srgbClr val="004821"/>
                </a:solidFill>
              </a:rPr>
              <a:t>Or </a:t>
            </a:r>
            <a:r>
              <a:rPr lang="en-ZA" i="1" dirty="0">
                <a:solidFill>
                  <a:srgbClr val="004821"/>
                </a:solidFill>
              </a:rPr>
              <a:t>what part does a believer have with an unbeliever? And what union has the Dwelling Place of Elohim with idols? For you are a Dwelling Place of the living Elohim, as Elohim has said, “I shall dwell in them and walk among them, and I shall be their Elohim, and they shall be My people.” </a:t>
            </a:r>
            <a:r>
              <a:rPr lang="en-US" i="1" dirty="0">
                <a:solidFill>
                  <a:srgbClr val="002060"/>
                </a:solidFill>
              </a:rPr>
              <a:t>(Paul quotes Leviticus 26:12; Jeremiah 32:38; Ezekiel 37:27.) </a:t>
            </a:r>
            <a:r>
              <a:rPr lang="en-ZA" i="1" dirty="0" smtClean="0">
                <a:solidFill>
                  <a:srgbClr val="004821"/>
                </a:solidFill>
              </a:rPr>
              <a:t>Therefore</a:t>
            </a:r>
            <a:r>
              <a:rPr lang="en-ZA" i="1" dirty="0">
                <a:solidFill>
                  <a:srgbClr val="004821"/>
                </a:solidFill>
              </a:rPr>
              <a:t>, “Come out from among them and be separate, says </a:t>
            </a:r>
            <a:r>
              <a:rPr lang="he-IL" i="1" dirty="0">
                <a:solidFill>
                  <a:srgbClr val="004821"/>
                </a:solidFill>
              </a:rPr>
              <a:t>יהוה</a:t>
            </a:r>
            <a:r>
              <a:rPr lang="en-ZA" i="1" dirty="0">
                <a:solidFill>
                  <a:srgbClr val="004821"/>
                </a:solidFill>
              </a:rPr>
              <a:t>, and do not touch what is unclean, and I shall receive you. </a:t>
            </a:r>
            <a:r>
              <a:rPr lang="en-US" i="1" dirty="0">
                <a:solidFill>
                  <a:srgbClr val="002060"/>
                </a:solidFill>
              </a:rPr>
              <a:t>(Paul quotes Isaiah 52:11; Ezekiel 20:34, 41.)</a:t>
            </a:r>
            <a:r>
              <a:rPr lang="en-US" i="1" dirty="0">
                <a:solidFill>
                  <a:srgbClr val="004821"/>
                </a:solidFill>
              </a:rPr>
              <a:t> </a:t>
            </a:r>
            <a:r>
              <a:rPr lang="en-ZA" i="1" dirty="0" smtClean="0">
                <a:solidFill>
                  <a:srgbClr val="004821"/>
                </a:solidFill>
              </a:rPr>
              <a:t>“</a:t>
            </a:r>
            <a:r>
              <a:rPr lang="en-ZA" i="1" dirty="0">
                <a:solidFill>
                  <a:srgbClr val="004821"/>
                </a:solidFill>
              </a:rPr>
              <a:t>And I shall be a Father to you, and you shall be sons and daughters to Me, says </a:t>
            </a:r>
            <a:r>
              <a:rPr lang="he-IL" i="1" dirty="0">
                <a:solidFill>
                  <a:srgbClr val="004821"/>
                </a:solidFill>
              </a:rPr>
              <a:t>יהוה</a:t>
            </a:r>
            <a:r>
              <a:rPr lang="en-US" i="1" dirty="0">
                <a:solidFill>
                  <a:srgbClr val="004821"/>
                </a:solidFill>
              </a:rPr>
              <a:t> the Almighty.” </a:t>
            </a:r>
            <a:r>
              <a:rPr lang="en-US" i="1" dirty="0">
                <a:solidFill>
                  <a:srgbClr val="002060"/>
                </a:solidFill>
              </a:rPr>
              <a:t>(Paul quotes 2 Samuel 7:14.) </a:t>
            </a:r>
            <a:r>
              <a:rPr lang="en-ZA" i="1" dirty="0" smtClean="0">
                <a:solidFill>
                  <a:srgbClr val="004821"/>
                </a:solidFill>
              </a:rPr>
              <a:t>Having</a:t>
            </a:r>
            <a:r>
              <a:rPr lang="en-ZA" i="1" dirty="0">
                <a:solidFill>
                  <a:srgbClr val="004821"/>
                </a:solidFill>
              </a:rPr>
              <a:t>, then, these promises, beloved, let us cleanse ourselves from all defilement of the flesh and spirit, perfecting set-apartness in the fear of Elohim. </a:t>
            </a:r>
            <a:r>
              <a:rPr lang="en-US" b="1" i="1" dirty="0" smtClean="0">
                <a:solidFill>
                  <a:srgbClr val="004821"/>
                </a:solidFill>
              </a:rPr>
              <a:t>(</a:t>
            </a:r>
            <a:r>
              <a:rPr lang="en-US" b="1" i="1" dirty="0">
                <a:solidFill>
                  <a:srgbClr val="004821"/>
                </a:solidFill>
              </a:rPr>
              <a:t>2 Corinthians </a:t>
            </a:r>
            <a:r>
              <a:rPr lang="en-US" b="1" i="1" dirty="0" smtClean="0">
                <a:solidFill>
                  <a:srgbClr val="004821"/>
                </a:solidFill>
              </a:rPr>
              <a:t>6:14-</a:t>
            </a:r>
            <a:r>
              <a:rPr lang="en-ZA" b="1" i="1" dirty="0">
                <a:solidFill>
                  <a:srgbClr val="004821"/>
                </a:solidFill>
              </a:rPr>
              <a:t> 7:1</a:t>
            </a:r>
            <a:r>
              <a:rPr lang="en-US" b="1" i="1" dirty="0" smtClean="0">
                <a:solidFill>
                  <a:srgbClr val="004821"/>
                </a:solidFill>
              </a:rPr>
              <a:t>)</a:t>
            </a:r>
          </a:p>
          <a:p>
            <a:pPr>
              <a:lnSpc>
                <a:spcPts val="2100"/>
              </a:lnSpc>
            </a:pPr>
            <a:endParaRPr lang="en-ZA" b="0"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COMMENTRY</a:t>
            </a:r>
            <a:endParaRPr lang="en-ZA" dirty="0"/>
          </a:p>
        </p:txBody>
      </p:sp>
      <p:sp>
        <p:nvSpPr>
          <p:cNvPr id="3" name="Content Placeholder 2"/>
          <p:cNvSpPr>
            <a:spLocks noGrp="1"/>
          </p:cNvSpPr>
          <p:nvPr>
            <p:ph idx="1"/>
          </p:nvPr>
        </p:nvSpPr>
        <p:spPr/>
        <p:txBody>
          <a:bodyPr/>
          <a:lstStyle/>
          <a:p>
            <a:r>
              <a:rPr lang="en-ZA" dirty="0"/>
              <a:t>Concerning this dark moment, Rabbi Jonathan Sacks writes:</a:t>
            </a:r>
          </a:p>
          <a:p>
            <a:pPr algn="ctr"/>
            <a:r>
              <a:rPr lang="en-ZA" i="1" dirty="0">
                <a:solidFill>
                  <a:srgbClr val="002060"/>
                </a:solidFill>
              </a:rPr>
              <a:t>“The Torah is preparing the ground for one of its most monumental propositions: It is in the </a:t>
            </a:r>
            <a:r>
              <a:rPr lang="en-ZA" i="1" dirty="0" smtClean="0">
                <a:solidFill>
                  <a:srgbClr val="002060"/>
                </a:solidFill>
              </a:rPr>
              <a:t>darkest night </a:t>
            </a:r>
            <a:r>
              <a:rPr lang="en-ZA" i="1" dirty="0">
                <a:solidFill>
                  <a:srgbClr val="002060"/>
                </a:solidFill>
              </a:rPr>
              <a:t>that Israel has its greatest visions. Hope is born at the very edge of the abyss of despair. </a:t>
            </a:r>
            <a:r>
              <a:rPr lang="en-ZA" i="1" dirty="0" smtClean="0">
                <a:solidFill>
                  <a:srgbClr val="002060"/>
                </a:solidFill>
              </a:rPr>
              <a:t>There is </a:t>
            </a:r>
            <a:r>
              <a:rPr lang="en-ZA" i="1" dirty="0">
                <a:solidFill>
                  <a:srgbClr val="002060"/>
                </a:solidFill>
              </a:rPr>
              <a:t>nothing natural about this, nothing inevitable. No logic can give rise to hope; no law of </a:t>
            </a:r>
            <a:r>
              <a:rPr lang="en-ZA" i="1" dirty="0" smtClean="0">
                <a:solidFill>
                  <a:srgbClr val="002060"/>
                </a:solidFill>
              </a:rPr>
              <a:t>history charts </a:t>
            </a:r>
            <a:r>
              <a:rPr lang="en-ZA" i="1" dirty="0">
                <a:solidFill>
                  <a:srgbClr val="002060"/>
                </a:solidFill>
              </a:rPr>
              <a:t>a path from slavery to redemption, exile to return. The entire sequence of events has been </a:t>
            </a:r>
            <a:r>
              <a:rPr lang="en-ZA" i="1" dirty="0" smtClean="0">
                <a:solidFill>
                  <a:srgbClr val="002060"/>
                </a:solidFill>
              </a:rPr>
              <a:t>a prelude </a:t>
            </a:r>
            <a:r>
              <a:rPr lang="en-ZA" i="1" dirty="0">
                <a:solidFill>
                  <a:srgbClr val="002060"/>
                </a:solidFill>
              </a:rPr>
              <a:t>to the single most formative moment in the history of Israel: the intervention of G-d </a:t>
            </a:r>
            <a:r>
              <a:rPr lang="en-ZA" i="1" dirty="0" smtClean="0">
                <a:solidFill>
                  <a:srgbClr val="002060"/>
                </a:solidFill>
              </a:rPr>
              <a:t>in history </a:t>
            </a:r>
            <a:r>
              <a:rPr lang="en-ZA" i="1" dirty="0">
                <a:solidFill>
                  <a:srgbClr val="002060"/>
                </a:solidFill>
              </a:rPr>
              <a:t>– the supreme Power intervening on behalf of the supremely powerless…”</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extLst>
      <p:ext uri="{BB962C8B-B14F-4D97-AF65-F5344CB8AC3E}">
        <p14:creationId xmlns:p14="http://schemas.microsoft.com/office/powerpoint/2010/main" val="14564477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ISAIAH 66</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a:solidFill>
                  <a:srgbClr val="004821"/>
                </a:solidFill>
              </a:rPr>
              <a:t>Thus said </a:t>
            </a:r>
            <a:r>
              <a:rPr lang="he-IL" sz="2400" i="1" dirty="0">
                <a:solidFill>
                  <a:srgbClr val="004821"/>
                </a:solidFill>
              </a:rPr>
              <a:t>יהוה</a:t>
            </a:r>
            <a:r>
              <a:rPr lang="en-ZA" sz="2400" i="1" dirty="0">
                <a:solidFill>
                  <a:srgbClr val="004821"/>
                </a:solidFill>
              </a:rPr>
              <a:t>, “The heavens are My throne, and the earth is My footstool. Where is this house that you build for Me? And where is this place of My rest? “And all these My hand have made, and all these that exist,” declares </a:t>
            </a:r>
            <a:r>
              <a:rPr lang="he-IL" sz="2400" i="1" dirty="0">
                <a:solidFill>
                  <a:srgbClr val="004821"/>
                </a:solidFill>
              </a:rPr>
              <a:t>יהוה</a:t>
            </a:r>
            <a:r>
              <a:rPr lang="en-ZA" sz="2400" i="1" dirty="0">
                <a:solidFill>
                  <a:srgbClr val="004821"/>
                </a:solidFill>
              </a:rPr>
              <a:t>. “Yet to such a one I look: on him who is poor and bruised of spirit, and who trembles at My Word. </a:t>
            </a:r>
            <a:r>
              <a:rPr lang="en-ZA" sz="2400" i="1" dirty="0" smtClean="0">
                <a:solidFill>
                  <a:srgbClr val="004821"/>
                </a:solidFill>
              </a:rPr>
              <a:t>…“</a:t>
            </a:r>
            <a:r>
              <a:rPr lang="en-ZA" sz="2400" i="1" dirty="0">
                <a:solidFill>
                  <a:srgbClr val="004821"/>
                </a:solidFill>
              </a:rPr>
              <a:t>For by fire and by His sword </a:t>
            </a:r>
            <a:r>
              <a:rPr lang="he-IL" sz="2400" i="1" dirty="0">
                <a:solidFill>
                  <a:srgbClr val="004821"/>
                </a:solidFill>
              </a:rPr>
              <a:t>יהוה</a:t>
            </a:r>
            <a:r>
              <a:rPr lang="en-ZA" sz="2400" i="1" dirty="0">
                <a:solidFill>
                  <a:srgbClr val="004821"/>
                </a:solidFill>
              </a:rPr>
              <a:t> shall judge all flesh, and the slain of </a:t>
            </a:r>
            <a:r>
              <a:rPr lang="he-IL" sz="2400" i="1" dirty="0">
                <a:solidFill>
                  <a:srgbClr val="004821"/>
                </a:solidFill>
              </a:rPr>
              <a:t>יהוה</a:t>
            </a:r>
            <a:r>
              <a:rPr lang="en-ZA" sz="2400" i="1" dirty="0">
                <a:solidFill>
                  <a:srgbClr val="004821"/>
                </a:solidFill>
              </a:rPr>
              <a:t> shall be many – those who set themselves apart and cleanse themselves at the gardens after ‘One’ in the midst, eating flesh of </a:t>
            </a:r>
            <a:r>
              <a:rPr lang="en-ZA" sz="2400" i="1" dirty="0" smtClean="0">
                <a:solidFill>
                  <a:srgbClr val="004821"/>
                </a:solidFill>
              </a:rPr>
              <a:t>pigs </a:t>
            </a:r>
            <a:r>
              <a:rPr lang="en-ZA" sz="2400" i="1" dirty="0">
                <a:solidFill>
                  <a:srgbClr val="004821"/>
                </a:solidFill>
              </a:rPr>
              <a:t>and the abomination and the mouse, are snatched away, together,” declares </a:t>
            </a:r>
            <a:r>
              <a:rPr lang="he-IL" sz="2400" i="1" dirty="0">
                <a:solidFill>
                  <a:srgbClr val="004821"/>
                </a:solidFill>
              </a:rPr>
              <a:t>יהוה</a:t>
            </a:r>
            <a:r>
              <a:rPr lang="en-US" sz="2400" i="1" dirty="0">
                <a:solidFill>
                  <a:srgbClr val="004821"/>
                </a:solidFill>
              </a:rPr>
              <a:t>. </a:t>
            </a:r>
            <a:r>
              <a:rPr lang="en-US" sz="2400" b="1" i="1" dirty="0" smtClean="0">
                <a:solidFill>
                  <a:srgbClr val="004821"/>
                </a:solidFill>
              </a:rPr>
              <a:t>(</a:t>
            </a:r>
            <a:r>
              <a:rPr lang="en-US" sz="2400" b="1" i="1" dirty="0">
                <a:solidFill>
                  <a:srgbClr val="004821"/>
                </a:solidFill>
              </a:rPr>
              <a:t>Isaiah 66:1-17)</a:t>
            </a:r>
          </a:p>
          <a:p>
            <a:r>
              <a:rPr lang="en-US" sz="2400" dirty="0" smtClean="0"/>
              <a:t>Many desire the righteous ways that honor </a:t>
            </a:r>
            <a:r>
              <a:rPr lang="he-IL" sz="2400" dirty="0" smtClean="0"/>
              <a:t>יהוה </a:t>
            </a:r>
            <a:r>
              <a:rPr lang="en-US" sz="2400" dirty="0" smtClean="0"/>
              <a:t>, but at the same time may be walking, living and eating in ways that defile His Temple (in us), the place He desires to dwell. May we heed the following words of </a:t>
            </a:r>
            <a:r>
              <a:rPr lang="he-IL" sz="2400" dirty="0" smtClean="0"/>
              <a:t>יהוה </a:t>
            </a:r>
            <a:r>
              <a:rPr lang="en-ZA" sz="2400" dirty="0" smtClean="0"/>
              <a:t> </a:t>
            </a:r>
            <a:r>
              <a:rPr lang="en-ZA" sz="2400" i="1" dirty="0" smtClean="0">
                <a:solidFill>
                  <a:srgbClr val="004821"/>
                </a:solidFill>
              </a:rPr>
              <a:t>“</a:t>
            </a:r>
            <a:r>
              <a:rPr lang="en-ZA" sz="2400" i="1" dirty="0">
                <a:solidFill>
                  <a:srgbClr val="004821"/>
                </a:solidFill>
              </a:rPr>
              <a:t>For as the new heavens and the new earth that I make stand before Me,” declares </a:t>
            </a:r>
            <a:r>
              <a:rPr lang="he-IL" sz="2400" i="1" dirty="0">
                <a:solidFill>
                  <a:srgbClr val="004821"/>
                </a:solidFill>
              </a:rPr>
              <a:t>יהוה</a:t>
            </a:r>
            <a:r>
              <a:rPr lang="en-ZA" sz="2400" i="1" dirty="0">
                <a:solidFill>
                  <a:srgbClr val="004821"/>
                </a:solidFill>
              </a:rPr>
              <a:t>, “so your seed and your name shall stand. “And it shall be that from New Moon to New Moon, and from Sabbath to Sabbath, all flesh shall come to worship before Me,” declares </a:t>
            </a:r>
            <a:r>
              <a:rPr lang="he-IL" sz="2400" i="1" dirty="0">
                <a:solidFill>
                  <a:srgbClr val="004821"/>
                </a:solidFill>
              </a:rPr>
              <a:t>יהוה</a:t>
            </a:r>
            <a:r>
              <a:rPr lang="en-US" sz="2400" i="1" dirty="0">
                <a:solidFill>
                  <a:srgbClr val="004821"/>
                </a:solidFill>
              </a:rPr>
              <a:t>. </a:t>
            </a:r>
            <a:r>
              <a:rPr lang="en-US" sz="2400" b="1" i="1" dirty="0" smtClean="0">
                <a:solidFill>
                  <a:srgbClr val="004821"/>
                </a:solidFill>
              </a:rPr>
              <a:t>(</a:t>
            </a:r>
            <a:r>
              <a:rPr lang="en-US" sz="2400" b="1" i="1" dirty="0">
                <a:solidFill>
                  <a:srgbClr val="004821"/>
                </a:solidFill>
              </a:rPr>
              <a:t>Isaiah 66:22-23)</a:t>
            </a:r>
          </a:p>
          <a:p>
            <a:endParaRPr lang="en-US" dirty="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50</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ZA" dirty="0" smtClean="0"/>
              <a:t>MY NAME</a:t>
            </a:r>
            <a:endParaRPr lang="en-ZA" dirty="0"/>
          </a:p>
        </p:txBody>
      </p:sp>
      <p:sp>
        <p:nvSpPr>
          <p:cNvPr id="3" name="Content Placeholder 2"/>
          <p:cNvSpPr>
            <a:spLocks noGrp="1"/>
          </p:cNvSpPr>
          <p:nvPr>
            <p:ph idx="1"/>
          </p:nvPr>
        </p:nvSpPr>
        <p:spPr/>
        <p:txBody>
          <a:bodyPr>
            <a:noAutofit/>
          </a:bodyPr>
          <a:lstStyle/>
          <a:p>
            <a:pPr algn="ct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“Now see what I do to Pharaoh, for with a strong hand he is going to let them go, and with a strong hand he is going to drive them out of his land.” And Elohim spoke to </a:t>
            </a:r>
            <a:r>
              <a:rPr lang="en-ZA" b="0" i="1" dirty="0" err="1" smtClean="0">
                <a:solidFill>
                  <a:srgbClr val="004821"/>
                </a:solidFill>
              </a:rPr>
              <a:t>Mosheh</a:t>
            </a:r>
            <a:r>
              <a:rPr lang="en-ZA" b="0" i="1" dirty="0" smtClean="0">
                <a:solidFill>
                  <a:srgbClr val="004821"/>
                </a:solidFill>
              </a:rPr>
              <a:t> and said to him, “I am </a:t>
            </a:r>
            <a:r>
              <a:rPr lang="he-IL" b="0" i="1" dirty="0" smtClean="0">
                <a:solidFill>
                  <a:srgbClr val="004821"/>
                </a:solidFill>
              </a:rPr>
              <a:t>יהוה</a:t>
            </a:r>
            <a:r>
              <a:rPr lang="en-ZA" b="0" i="1" dirty="0" smtClean="0">
                <a:solidFill>
                  <a:srgbClr val="004821"/>
                </a:solidFill>
              </a:rPr>
              <a:t>. “And I appeared to </a:t>
            </a:r>
            <a:r>
              <a:rPr lang="en-ZA" b="0" i="1" dirty="0" err="1" smtClean="0">
                <a:solidFill>
                  <a:srgbClr val="004821"/>
                </a:solidFill>
              </a:rPr>
              <a:t>Aḇraham</a:t>
            </a:r>
            <a:r>
              <a:rPr lang="en-ZA" b="0" i="1" dirty="0" smtClean="0">
                <a:solidFill>
                  <a:srgbClr val="004821"/>
                </a:solidFill>
              </a:rPr>
              <a:t>, to </a:t>
            </a:r>
            <a:r>
              <a:rPr lang="en-ZA" b="0" i="1" dirty="0" err="1" smtClean="0">
                <a:solidFill>
                  <a:srgbClr val="004821"/>
                </a:solidFill>
              </a:rPr>
              <a:t>Yitsḥaq</a:t>
            </a:r>
            <a:r>
              <a:rPr lang="en-ZA" b="0" i="1" dirty="0" smtClean="0">
                <a:solidFill>
                  <a:srgbClr val="004821"/>
                </a:solidFill>
              </a:rPr>
              <a:t>, and to </a:t>
            </a:r>
            <a:r>
              <a:rPr lang="en-ZA" b="0" i="1" dirty="0" err="1" smtClean="0">
                <a:solidFill>
                  <a:srgbClr val="004821"/>
                </a:solidFill>
              </a:rPr>
              <a:t>Yaʽaqob</a:t>
            </a:r>
            <a:r>
              <a:rPr lang="en-ZA" b="0" i="1" dirty="0" smtClean="0">
                <a:solidFill>
                  <a:srgbClr val="004821"/>
                </a:solidFill>
              </a:rPr>
              <a:t>̱, as </a:t>
            </a:r>
            <a:r>
              <a:rPr lang="en-ZA" b="0" i="1" dirty="0" err="1" smtClean="0">
                <a:solidFill>
                  <a:srgbClr val="004821"/>
                </a:solidFill>
              </a:rPr>
              <a:t>Ěl</a:t>
            </a:r>
            <a:r>
              <a:rPr lang="en-ZA" b="0" i="1" dirty="0" smtClean="0">
                <a:solidFill>
                  <a:srgbClr val="004821"/>
                </a:solidFill>
              </a:rPr>
              <a:t> Shaddai. And by My Name, </a:t>
            </a:r>
            <a:r>
              <a:rPr lang="he-IL" b="0" i="1" dirty="0" smtClean="0">
                <a:solidFill>
                  <a:srgbClr val="004821"/>
                </a:solidFill>
              </a:rPr>
              <a:t>יהוה</a:t>
            </a:r>
            <a:r>
              <a:rPr lang="en-ZA" b="0" i="1" dirty="0" smtClean="0">
                <a:solidFill>
                  <a:srgbClr val="004821"/>
                </a:solidFill>
              </a:rPr>
              <a:t>, was I not known to them? </a:t>
            </a:r>
          </a:p>
          <a:p>
            <a:pPr algn="ctr"/>
            <a:r>
              <a:rPr lang="en-ZA" b="1" i="1" dirty="0" smtClean="0">
                <a:solidFill>
                  <a:srgbClr val="004821"/>
                </a:solidFill>
              </a:rPr>
              <a:t>(Exodus 6:1-3)</a:t>
            </a:r>
          </a:p>
          <a:p>
            <a:endParaRPr lang="en-US" dirty="0" smtClean="0"/>
          </a:p>
          <a:p>
            <a:endParaRPr lang="en-US" dirty="0" smtClean="0"/>
          </a:p>
          <a:p>
            <a:endParaRPr lang="en-US" dirty="0" smtClean="0"/>
          </a:p>
          <a:p>
            <a:endParaRPr lang="en-US" dirty="0" smtClean="0"/>
          </a:p>
          <a:p>
            <a:r>
              <a:rPr lang="en-US" dirty="0" smtClean="0">
                <a:solidFill>
                  <a:srgbClr val="C00000"/>
                </a:solidFill>
              </a:rPr>
              <a:t>This name is used over 6000 times in the Bible!</a:t>
            </a:r>
          </a:p>
          <a:p>
            <a:r>
              <a:rPr lang="en-US" dirty="0" smtClean="0"/>
              <a:t/>
            </a:r>
            <a:br>
              <a:rPr lang="en-US" dirty="0" smtClean="0"/>
            </a:br>
            <a:r>
              <a:rPr lang="en-US" dirty="0" smtClean="0"/>
              <a:t> </a:t>
            </a:r>
            <a:endParaRPr lang="en-ZA" dirty="0" smtClean="0"/>
          </a:p>
          <a:p>
            <a:endParaRPr lang="en-US" i="1" dirty="0" smtClean="0"/>
          </a:p>
          <a:p>
            <a:pPr algn="just">
              <a:lnSpc>
                <a:spcPts val="2200"/>
              </a:lnSpc>
            </a:pPr>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pic>
        <p:nvPicPr>
          <p:cNvPr id="5" name="Picture 4" descr="https://staticapp.icpsc.com/icp/loadimage.php/mogile/261268/aae6ccaf424e849f3aa7e5ac6b613251/image/jpeg"/>
          <p:cNvPicPr/>
          <p:nvPr/>
        </p:nvPicPr>
        <p:blipFill>
          <a:blip r:embed="rId2" cstate="print"/>
          <a:srcRect/>
          <a:stretch>
            <a:fillRect/>
          </a:stretch>
        </p:blipFill>
        <p:spPr bwMode="auto">
          <a:xfrm>
            <a:off x="2771800" y="4149080"/>
            <a:ext cx="3600400" cy="158417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SHEMOT 6:3</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b="0" dirty="0" smtClean="0"/>
              <a:t> </a:t>
            </a:r>
            <a:r>
              <a:rPr lang="en-ZA" sz="8800" b="0" dirty="0" smtClean="0"/>
              <a:t>Our </a:t>
            </a:r>
            <a:r>
              <a:rPr lang="en-ZA" sz="8800" b="0" dirty="0" err="1" smtClean="0"/>
              <a:t>parsha</a:t>
            </a:r>
            <a:r>
              <a:rPr lang="en-ZA" sz="8800" b="0" dirty="0" smtClean="0"/>
              <a:t> this week opens with the balance of </a:t>
            </a:r>
            <a:r>
              <a:rPr lang="he-IL" sz="8800" b="0" dirty="0" smtClean="0"/>
              <a:t>יהוה</a:t>
            </a:r>
            <a:r>
              <a:rPr lang="en-ZA" sz="8800" b="0" dirty="0" smtClean="0"/>
              <a:t>’s reply. We read in </a:t>
            </a:r>
            <a:r>
              <a:rPr lang="en-ZA" sz="8800" b="0" i="1" dirty="0" smtClean="0">
                <a:solidFill>
                  <a:srgbClr val="004821"/>
                </a:solidFill>
              </a:rPr>
              <a:t>And Elohim spoke to </a:t>
            </a:r>
            <a:r>
              <a:rPr lang="en-ZA" sz="8800" b="0" i="1" dirty="0" err="1" smtClean="0">
                <a:solidFill>
                  <a:srgbClr val="004821"/>
                </a:solidFill>
              </a:rPr>
              <a:t>Mosheh</a:t>
            </a:r>
            <a:r>
              <a:rPr lang="en-ZA" sz="8800" b="0" i="1" dirty="0" smtClean="0">
                <a:solidFill>
                  <a:srgbClr val="004821"/>
                </a:solidFill>
              </a:rPr>
              <a:t> and said to him, “I am </a:t>
            </a:r>
            <a:r>
              <a:rPr lang="he-IL" sz="8800" b="0" i="1" dirty="0" smtClean="0">
                <a:solidFill>
                  <a:srgbClr val="004821"/>
                </a:solidFill>
              </a:rPr>
              <a:t>יהוה</a:t>
            </a:r>
            <a:r>
              <a:rPr lang="en-US" sz="8800" b="0" i="1" dirty="0" smtClean="0">
                <a:solidFill>
                  <a:srgbClr val="004821"/>
                </a:solidFill>
              </a:rPr>
              <a:t>. </a:t>
            </a:r>
            <a:r>
              <a:rPr lang="en-ZA" sz="8800" b="1" i="1" dirty="0" smtClean="0">
                <a:solidFill>
                  <a:srgbClr val="004821"/>
                </a:solidFill>
              </a:rPr>
              <a:t>(Exodus </a:t>
            </a:r>
            <a:r>
              <a:rPr lang="en-ZA" sz="8800" b="1" i="1" dirty="0" smtClean="0">
                <a:solidFill>
                  <a:srgbClr val="004821"/>
                </a:solidFill>
              </a:rPr>
              <a:t>6:2).</a:t>
            </a:r>
            <a:r>
              <a:rPr lang="en-ZA" sz="8800" i="1" dirty="0" smtClean="0">
                <a:solidFill>
                  <a:srgbClr val="004821"/>
                </a:solidFill>
              </a:rPr>
              <a:t> </a:t>
            </a:r>
            <a:r>
              <a:rPr lang="en-ZA" sz="8800" b="0" dirty="0" smtClean="0"/>
              <a:t>Verse 3 reads in the Hebrew; </a:t>
            </a:r>
            <a:r>
              <a:rPr lang="en-ZA" sz="8800" b="0" i="1" dirty="0" smtClean="0"/>
              <a:t>“</a:t>
            </a:r>
            <a:r>
              <a:rPr lang="en-ZA" sz="8800" b="0" i="1" dirty="0" err="1" smtClean="0">
                <a:solidFill>
                  <a:srgbClr val="004821"/>
                </a:solidFill>
              </a:rPr>
              <a:t>Va‟era</a:t>
            </a:r>
            <a:r>
              <a:rPr lang="en-ZA" sz="8800" b="0" i="1" dirty="0" smtClean="0">
                <a:solidFill>
                  <a:srgbClr val="004821"/>
                </a:solidFill>
              </a:rPr>
              <a:t> el </a:t>
            </a:r>
            <a:r>
              <a:rPr lang="en-ZA" sz="8800" b="0" i="1" dirty="0" err="1" smtClean="0">
                <a:solidFill>
                  <a:srgbClr val="004821"/>
                </a:solidFill>
              </a:rPr>
              <a:t>Avraham</a:t>
            </a:r>
            <a:r>
              <a:rPr lang="en-ZA" sz="8800" b="0" i="1" dirty="0" smtClean="0">
                <a:solidFill>
                  <a:srgbClr val="004821"/>
                </a:solidFill>
              </a:rPr>
              <a:t> el </a:t>
            </a:r>
            <a:r>
              <a:rPr lang="en-ZA" sz="8800" b="0" i="1" dirty="0" err="1" smtClean="0">
                <a:solidFill>
                  <a:srgbClr val="004821"/>
                </a:solidFill>
              </a:rPr>
              <a:t>Yitzaq</a:t>
            </a:r>
            <a:r>
              <a:rPr lang="en-ZA" sz="8800" b="0" i="1" dirty="0" smtClean="0">
                <a:solidFill>
                  <a:srgbClr val="004821"/>
                </a:solidFill>
              </a:rPr>
              <a:t> </a:t>
            </a:r>
            <a:r>
              <a:rPr lang="en-ZA" sz="8800" b="0" i="1" dirty="0" err="1" smtClean="0">
                <a:solidFill>
                  <a:srgbClr val="004821"/>
                </a:solidFill>
              </a:rPr>
              <a:t>va‟el</a:t>
            </a:r>
            <a:r>
              <a:rPr lang="en-ZA" sz="8800" b="0" i="1" dirty="0" smtClean="0">
                <a:solidFill>
                  <a:srgbClr val="004821"/>
                </a:solidFill>
              </a:rPr>
              <a:t> </a:t>
            </a:r>
            <a:r>
              <a:rPr lang="en-ZA" sz="8800" b="0" i="1" dirty="0" err="1" smtClean="0">
                <a:solidFill>
                  <a:srgbClr val="004821"/>
                </a:solidFill>
              </a:rPr>
              <a:t>Ya‟aqob</a:t>
            </a:r>
            <a:r>
              <a:rPr lang="en-ZA" sz="8800" b="0" i="1" dirty="0" smtClean="0">
                <a:solidFill>
                  <a:srgbClr val="004821"/>
                </a:solidFill>
              </a:rPr>
              <a:t> b‟ El Shaddai </a:t>
            </a:r>
            <a:r>
              <a:rPr lang="en-ZA" sz="8800" b="0" i="1" dirty="0" err="1" smtClean="0">
                <a:solidFill>
                  <a:srgbClr val="004821"/>
                </a:solidFill>
              </a:rPr>
              <a:t>va‟shemee</a:t>
            </a:r>
            <a:r>
              <a:rPr lang="en-ZA" sz="8800" b="0" i="1" dirty="0" smtClean="0">
                <a:solidFill>
                  <a:srgbClr val="004821"/>
                </a:solidFill>
              </a:rPr>
              <a:t> YHVH </a:t>
            </a:r>
            <a:r>
              <a:rPr lang="en-ZA" sz="8800" b="0" i="1" dirty="0" err="1" smtClean="0">
                <a:solidFill>
                  <a:srgbClr val="004821"/>
                </a:solidFill>
              </a:rPr>
              <a:t>le‟ah</a:t>
            </a:r>
            <a:r>
              <a:rPr lang="en-ZA" sz="8800" b="0" i="1" dirty="0" smtClean="0">
                <a:solidFill>
                  <a:srgbClr val="004821"/>
                </a:solidFill>
              </a:rPr>
              <a:t> </a:t>
            </a:r>
            <a:r>
              <a:rPr lang="en-ZA" sz="8800" b="0" i="1" dirty="0" err="1" smtClean="0">
                <a:solidFill>
                  <a:srgbClr val="004821"/>
                </a:solidFill>
              </a:rPr>
              <a:t>n‟adahtee</a:t>
            </a:r>
            <a:r>
              <a:rPr lang="en-ZA" sz="8800" b="0" i="1" dirty="0" smtClean="0">
                <a:solidFill>
                  <a:srgbClr val="004821"/>
                </a:solidFill>
              </a:rPr>
              <a:t> </a:t>
            </a:r>
            <a:r>
              <a:rPr lang="en-ZA" sz="8800" b="0" i="1" dirty="0" err="1" smtClean="0">
                <a:solidFill>
                  <a:srgbClr val="004821"/>
                </a:solidFill>
              </a:rPr>
              <a:t>la‟hem</a:t>
            </a:r>
            <a:r>
              <a:rPr lang="en-ZA" sz="8800" b="0" i="1" dirty="0" smtClean="0">
                <a:solidFill>
                  <a:srgbClr val="004821"/>
                </a:solidFill>
              </a:rPr>
              <a:t>.” </a:t>
            </a:r>
          </a:p>
          <a:p>
            <a:pPr algn="just">
              <a:lnSpc>
                <a:spcPts val="2200"/>
              </a:lnSpc>
            </a:pPr>
            <a:r>
              <a:rPr lang="en-ZA" sz="8800" b="0" dirty="0" smtClean="0"/>
              <a:t>There seems to be two basic translations for this verse. Most English speaking Christian or Messianic sources render this verse similar to the ISR Scriptures as; </a:t>
            </a:r>
            <a:r>
              <a:rPr lang="en-ZA" sz="8800" b="0" i="1" dirty="0" smtClean="0"/>
              <a:t>“</a:t>
            </a:r>
            <a:r>
              <a:rPr lang="en-ZA" sz="8800" b="0" i="1" dirty="0" smtClean="0">
                <a:solidFill>
                  <a:srgbClr val="004821"/>
                </a:solidFill>
              </a:rPr>
              <a:t>And I appeared to </a:t>
            </a:r>
            <a:r>
              <a:rPr lang="en-ZA" sz="8800" b="0" i="1" dirty="0" err="1" smtClean="0">
                <a:solidFill>
                  <a:srgbClr val="004821"/>
                </a:solidFill>
              </a:rPr>
              <a:t>Avraham</a:t>
            </a:r>
            <a:r>
              <a:rPr lang="en-ZA" sz="8800" b="0" i="1" dirty="0" smtClean="0">
                <a:solidFill>
                  <a:srgbClr val="004821"/>
                </a:solidFill>
              </a:rPr>
              <a:t>, to </a:t>
            </a:r>
            <a:r>
              <a:rPr lang="en-ZA" sz="8800" b="0" i="1" dirty="0" err="1" smtClean="0">
                <a:solidFill>
                  <a:srgbClr val="004821"/>
                </a:solidFill>
              </a:rPr>
              <a:t>Yitzaq</a:t>
            </a:r>
            <a:r>
              <a:rPr lang="en-ZA" sz="8800" b="0" i="1" dirty="0" smtClean="0">
                <a:solidFill>
                  <a:srgbClr val="004821"/>
                </a:solidFill>
              </a:rPr>
              <a:t>, and to </a:t>
            </a:r>
            <a:r>
              <a:rPr lang="en-ZA" sz="8800" b="0" i="1" dirty="0" err="1" smtClean="0">
                <a:solidFill>
                  <a:srgbClr val="004821"/>
                </a:solidFill>
              </a:rPr>
              <a:t>Ya‟aqob</a:t>
            </a:r>
            <a:r>
              <a:rPr lang="en-ZA" sz="8800" b="0" i="1" dirty="0" smtClean="0">
                <a:solidFill>
                  <a:srgbClr val="004821"/>
                </a:solidFill>
              </a:rPr>
              <a:t>, as El </a:t>
            </a:r>
            <a:r>
              <a:rPr lang="en-ZA" sz="8800" b="0" i="1" dirty="0" err="1" smtClean="0">
                <a:solidFill>
                  <a:srgbClr val="004821"/>
                </a:solidFill>
              </a:rPr>
              <a:t>Shaddai</a:t>
            </a:r>
            <a:r>
              <a:rPr lang="en-ZA" sz="8800" b="0" i="1" dirty="0" smtClean="0">
                <a:solidFill>
                  <a:srgbClr val="004821"/>
                </a:solidFill>
              </a:rPr>
              <a:t>. </a:t>
            </a:r>
            <a:r>
              <a:rPr lang="en-ZA" sz="8800" i="1" dirty="0" smtClean="0">
                <a:solidFill>
                  <a:srgbClr val="004821"/>
                </a:solidFill>
              </a:rPr>
              <a:t>And by My Name, YHVH, was I not known to them?”</a:t>
            </a:r>
            <a:r>
              <a:rPr lang="en-ZA" sz="8800" i="1" dirty="0" smtClean="0"/>
              <a:t> </a:t>
            </a:r>
          </a:p>
          <a:p>
            <a:pPr>
              <a:lnSpc>
                <a:spcPts val="2200"/>
              </a:lnSpc>
            </a:pPr>
            <a:r>
              <a:rPr lang="en-ZA" sz="8800" b="0" dirty="0" smtClean="0"/>
              <a:t>The title of our </a:t>
            </a:r>
            <a:r>
              <a:rPr lang="en-ZA" sz="8800" b="0" dirty="0" err="1" smtClean="0"/>
              <a:t>parsha</a:t>
            </a:r>
            <a:r>
              <a:rPr lang="en-ZA" sz="8800" b="0" dirty="0" smtClean="0"/>
              <a:t>, “</a:t>
            </a:r>
            <a:r>
              <a:rPr lang="en-ZA" sz="8800" b="0" i="1" dirty="0" err="1" smtClean="0"/>
              <a:t>Va‟eira</a:t>
            </a:r>
            <a:r>
              <a:rPr lang="en-ZA" sz="8800" b="0" i="1" dirty="0" smtClean="0"/>
              <a:t>”</a:t>
            </a:r>
            <a:r>
              <a:rPr lang="en-ZA" sz="8800" b="0" dirty="0" smtClean="0"/>
              <a:t> (</a:t>
            </a:r>
            <a:r>
              <a:rPr lang="en-ZA" sz="8800" b="0" dirty="0" err="1" smtClean="0"/>
              <a:t>vav</a:t>
            </a:r>
            <a:r>
              <a:rPr lang="en-ZA" sz="8800" b="0" dirty="0" smtClean="0"/>
              <a:t>-aleph-</a:t>
            </a:r>
            <a:r>
              <a:rPr lang="en-ZA" sz="8800" b="0" dirty="0" err="1" smtClean="0"/>
              <a:t>reish</a:t>
            </a:r>
            <a:r>
              <a:rPr lang="en-ZA" sz="8800" b="0" dirty="0" smtClean="0"/>
              <a:t>-aleph) in the first part of the verse. “</a:t>
            </a:r>
            <a:r>
              <a:rPr lang="en-ZA" sz="8800" b="0" i="1" dirty="0" err="1" smtClean="0"/>
              <a:t>Va‟eira</a:t>
            </a:r>
            <a:r>
              <a:rPr lang="en-ZA" sz="8800" b="0" i="1" dirty="0" smtClean="0"/>
              <a:t>”</a:t>
            </a:r>
            <a:r>
              <a:rPr lang="en-ZA" sz="8800" b="0" dirty="0" smtClean="0"/>
              <a:t> means </a:t>
            </a:r>
            <a:r>
              <a:rPr lang="en-ZA" sz="8800" b="0" i="1" dirty="0" smtClean="0"/>
              <a:t>“and I appeared” or “and I revealed Myself</a:t>
            </a:r>
            <a:r>
              <a:rPr lang="en-ZA" sz="8800" b="0" dirty="0" smtClean="0"/>
              <a:t>”. The second half of this verse is often rendered by those who use or speak the four letter Name (YHVH) to be a question indicating </a:t>
            </a:r>
            <a:r>
              <a:rPr lang="en-ZA" sz="8800" b="0" dirty="0" smtClean="0"/>
              <a:t>that </a:t>
            </a:r>
            <a:r>
              <a:rPr lang="he-IL" sz="8800" dirty="0" smtClean="0"/>
              <a:t>יהוה</a:t>
            </a:r>
            <a:r>
              <a:rPr lang="en-ZA" sz="8800" b="0" dirty="0" smtClean="0"/>
              <a:t> indeed </a:t>
            </a:r>
            <a:r>
              <a:rPr lang="en-ZA" sz="8800" b="0" dirty="0" smtClean="0"/>
              <a:t>made Himself known to the patriarchs as </a:t>
            </a:r>
            <a:r>
              <a:rPr lang="he-IL" sz="8800" b="0" dirty="0" smtClean="0"/>
              <a:t>יהוה</a:t>
            </a:r>
            <a:r>
              <a:rPr lang="en-ZA" sz="8800" b="0" dirty="0" smtClean="0"/>
              <a:t>. However, the key word here is “</a:t>
            </a:r>
            <a:r>
              <a:rPr lang="en-ZA" sz="8800" b="0" i="1" dirty="0" err="1" smtClean="0"/>
              <a:t>n‟adahtee</a:t>
            </a:r>
            <a:r>
              <a:rPr lang="en-ZA" sz="8800" b="0" i="1" dirty="0" smtClean="0"/>
              <a:t>”</a:t>
            </a:r>
            <a:r>
              <a:rPr lang="en-ZA" sz="8800" b="0" dirty="0" smtClean="0"/>
              <a:t> (nun-</a:t>
            </a:r>
            <a:r>
              <a:rPr lang="en-ZA" sz="8800" b="0" dirty="0" err="1" smtClean="0"/>
              <a:t>vav</a:t>
            </a:r>
            <a:r>
              <a:rPr lang="en-ZA" sz="8800" b="0" dirty="0" smtClean="0"/>
              <a:t>-</a:t>
            </a:r>
            <a:r>
              <a:rPr lang="en-ZA" sz="8800" b="0" dirty="0" err="1" smtClean="0"/>
              <a:t>dalet</a:t>
            </a:r>
            <a:r>
              <a:rPr lang="en-ZA" sz="8800" b="0" dirty="0" smtClean="0"/>
              <a:t>-</a:t>
            </a:r>
            <a:r>
              <a:rPr lang="en-ZA" sz="8800" b="0" dirty="0" err="1" smtClean="0"/>
              <a:t>ayin</a:t>
            </a:r>
            <a:r>
              <a:rPr lang="en-ZA" sz="8800" b="0" dirty="0" smtClean="0"/>
              <a:t>-</a:t>
            </a:r>
            <a:r>
              <a:rPr lang="en-ZA" sz="8800" b="0" dirty="0" err="1" smtClean="0"/>
              <a:t>tav</a:t>
            </a:r>
            <a:r>
              <a:rPr lang="en-ZA" sz="8800" b="0" dirty="0" smtClean="0"/>
              <a:t>-</a:t>
            </a:r>
            <a:r>
              <a:rPr lang="en-ZA" sz="8800" b="0" dirty="0" err="1" smtClean="0"/>
              <a:t>yud</a:t>
            </a:r>
            <a:r>
              <a:rPr lang="en-ZA" sz="8800" b="0" dirty="0" smtClean="0"/>
              <a:t>), which is the Hebrew word for </a:t>
            </a:r>
            <a:r>
              <a:rPr lang="en-ZA" sz="8800" b="0" i="1" dirty="0" smtClean="0"/>
              <a:t>“unknown” or “not known”.</a:t>
            </a:r>
            <a:r>
              <a:rPr lang="en-ZA" sz="8800" b="0" dirty="0" smtClean="0"/>
              <a:t> “</a:t>
            </a:r>
            <a:r>
              <a:rPr lang="en-ZA" sz="8800" b="0" i="1" dirty="0" err="1" smtClean="0"/>
              <a:t>n‟adahtee</a:t>
            </a:r>
            <a:r>
              <a:rPr lang="en-ZA" sz="8800" b="0" i="1" dirty="0" smtClean="0"/>
              <a:t>”</a:t>
            </a:r>
            <a:r>
              <a:rPr lang="en-ZA" sz="8800" b="0" dirty="0" smtClean="0"/>
              <a:t>, is a negative form of the root “</a:t>
            </a:r>
            <a:r>
              <a:rPr lang="en-ZA" sz="8800" b="0" i="1" dirty="0" err="1" smtClean="0"/>
              <a:t>yadah</a:t>
            </a:r>
            <a:r>
              <a:rPr lang="en-ZA" sz="8800" b="0" i="1" dirty="0" smtClean="0"/>
              <a:t>” </a:t>
            </a:r>
            <a:r>
              <a:rPr lang="en-ZA" sz="8800" b="0" dirty="0" smtClean="0"/>
              <a:t>(to know). </a:t>
            </a:r>
            <a:endParaRPr lang="en-ZA" sz="88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a:t>
            </a:r>
            <a:r>
              <a:rPr lang="he-IL" dirty="0"/>
              <a:t> יהוה</a:t>
            </a:r>
            <a:r>
              <a:rPr lang="en-ZA" dirty="0" smtClean="0"/>
              <a:t> EQUALS FAITHFUL</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a:solidFill>
                  <a:srgbClr val="004821"/>
                </a:solidFill>
              </a:rPr>
              <a:t>“And I appeared to </a:t>
            </a:r>
            <a:r>
              <a:rPr lang="en-ZA" i="1" dirty="0" err="1">
                <a:solidFill>
                  <a:srgbClr val="004821"/>
                </a:solidFill>
              </a:rPr>
              <a:t>Aḇraham</a:t>
            </a:r>
            <a:r>
              <a:rPr lang="en-ZA" i="1" dirty="0">
                <a:solidFill>
                  <a:srgbClr val="004821"/>
                </a:solidFill>
              </a:rPr>
              <a:t>, </a:t>
            </a:r>
            <a:r>
              <a:rPr lang="en-ZA" i="1" dirty="0" smtClean="0">
                <a:solidFill>
                  <a:srgbClr val="004821"/>
                </a:solidFill>
              </a:rPr>
              <a:t>to </a:t>
            </a:r>
            <a:r>
              <a:rPr lang="en-ZA" i="1" dirty="0" err="1">
                <a:solidFill>
                  <a:srgbClr val="004821"/>
                </a:solidFill>
              </a:rPr>
              <a:t>Yitsḥaq</a:t>
            </a:r>
            <a:r>
              <a:rPr lang="en-ZA" i="1" dirty="0">
                <a:solidFill>
                  <a:srgbClr val="004821"/>
                </a:solidFill>
              </a:rPr>
              <a:t>, and to </a:t>
            </a:r>
            <a:r>
              <a:rPr lang="en-ZA" i="1" dirty="0" err="1">
                <a:solidFill>
                  <a:srgbClr val="004821"/>
                </a:solidFill>
              </a:rPr>
              <a:t>Yaʽaqob</a:t>
            </a:r>
            <a:r>
              <a:rPr lang="en-ZA" i="1" dirty="0">
                <a:solidFill>
                  <a:srgbClr val="004821"/>
                </a:solidFill>
              </a:rPr>
              <a:t>̱, as Ěl Shaddai. And by My Name, </a:t>
            </a:r>
            <a:r>
              <a:rPr lang="he-IL" i="1" dirty="0">
                <a:solidFill>
                  <a:srgbClr val="004821"/>
                </a:solidFill>
              </a:rPr>
              <a:t>יהוה</a:t>
            </a:r>
            <a:r>
              <a:rPr lang="en-ZA" i="1" dirty="0">
                <a:solidFill>
                  <a:srgbClr val="004821"/>
                </a:solidFill>
              </a:rPr>
              <a:t>, was I not known to them? </a:t>
            </a:r>
            <a:r>
              <a:rPr lang="en-US" b="1" i="1" dirty="0" smtClean="0">
                <a:solidFill>
                  <a:srgbClr val="004821"/>
                </a:solidFill>
              </a:rPr>
              <a:t>(</a:t>
            </a:r>
            <a:r>
              <a:rPr lang="en-US" b="1" i="1" dirty="0">
                <a:solidFill>
                  <a:srgbClr val="004821"/>
                </a:solidFill>
              </a:rPr>
              <a:t>Exodus 6:3)</a:t>
            </a:r>
          </a:p>
          <a:p>
            <a:pPr>
              <a:lnSpc>
                <a:spcPts val="2300"/>
              </a:lnSpc>
            </a:pPr>
            <a:r>
              <a:rPr lang="en-ZA" dirty="0" smtClean="0"/>
              <a:t>We </a:t>
            </a:r>
            <a:r>
              <a:rPr lang="en-ZA" dirty="0"/>
              <a:t>must be careful in how we interpret this verse. It is not saying that the patriarchs </a:t>
            </a:r>
            <a:r>
              <a:rPr lang="en-ZA" i="1" dirty="0"/>
              <a:t>“did not know” </a:t>
            </a:r>
            <a:r>
              <a:rPr lang="en-ZA" dirty="0" smtClean="0"/>
              <a:t>His name</a:t>
            </a:r>
            <a:r>
              <a:rPr lang="en-ZA" dirty="0"/>
              <a:t>. For the name </a:t>
            </a:r>
            <a:r>
              <a:rPr lang="he-IL" dirty="0"/>
              <a:t>יהוה</a:t>
            </a:r>
            <a:r>
              <a:rPr lang="en-ZA" dirty="0" smtClean="0"/>
              <a:t> </a:t>
            </a:r>
            <a:r>
              <a:rPr lang="en-ZA" dirty="0"/>
              <a:t>appears 165 times in the book of </a:t>
            </a:r>
            <a:r>
              <a:rPr lang="en-ZA" dirty="0" smtClean="0"/>
              <a:t>Genesis. </a:t>
            </a:r>
            <a:r>
              <a:rPr lang="en-ZA" dirty="0"/>
              <a:t>Furthermore, </a:t>
            </a:r>
            <a:r>
              <a:rPr lang="en-ZA" dirty="0" smtClean="0"/>
              <a:t>He addresses </a:t>
            </a:r>
            <a:r>
              <a:rPr lang="en-ZA" dirty="0"/>
              <a:t>Himself by </a:t>
            </a:r>
            <a:r>
              <a:rPr lang="he-IL" dirty="0"/>
              <a:t>יהוה</a:t>
            </a:r>
            <a:r>
              <a:rPr lang="en-ZA" dirty="0" smtClean="0"/>
              <a:t> </a:t>
            </a:r>
            <a:r>
              <a:rPr lang="en-ZA" dirty="0"/>
              <a:t>specifically to both Abraham and Jacob:</a:t>
            </a:r>
          </a:p>
          <a:p>
            <a:pPr marL="342900" indent="-342900">
              <a:lnSpc>
                <a:spcPts val="2300"/>
              </a:lnSpc>
              <a:buFont typeface="Arial" panose="020B0604020202020204" pitchFamily="34" charset="0"/>
              <a:buChar char="•"/>
            </a:pPr>
            <a:r>
              <a:rPr lang="en-ZA" i="1" dirty="0">
                <a:solidFill>
                  <a:srgbClr val="004821"/>
                </a:solidFill>
              </a:rPr>
              <a:t>And He said to him, “I am </a:t>
            </a:r>
            <a:r>
              <a:rPr lang="he-IL" i="1" dirty="0">
                <a:solidFill>
                  <a:srgbClr val="004821"/>
                </a:solidFill>
              </a:rPr>
              <a:t>יהוה</a:t>
            </a:r>
            <a:r>
              <a:rPr lang="en-ZA" i="1" dirty="0">
                <a:solidFill>
                  <a:srgbClr val="004821"/>
                </a:solidFill>
              </a:rPr>
              <a:t>, who brought you out of Ur of the Chaldeans, to give you this land to inherit it.” </a:t>
            </a:r>
            <a:r>
              <a:rPr lang="en-US" b="1" i="1" dirty="0" smtClean="0">
                <a:solidFill>
                  <a:srgbClr val="004821"/>
                </a:solidFill>
              </a:rPr>
              <a:t>(</a:t>
            </a:r>
            <a:r>
              <a:rPr lang="en-US" b="1" i="1" dirty="0">
                <a:solidFill>
                  <a:srgbClr val="004821"/>
                </a:solidFill>
              </a:rPr>
              <a:t>Genesis 15:7)</a:t>
            </a:r>
          </a:p>
          <a:p>
            <a:pPr marL="342900" indent="-342900">
              <a:lnSpc>
                <a:spcPts val="2300"/>
              </a:lnSpc>
              <a:buFont typeface="Arial" panose="020B0604020202020204" pitchFamily="34" charset="0"/>
              <a:buChar char="•"/>
            </a:pPr>
            <a:r>
              <a:rPr lang="en-ZA" i="1" dirty="0" smtClean="0">
                <a:solidFill>
                  <a:srgbClr val="004821"/>
                </a:solidFill>
              </a:rPr>
              <a:t>And </a:t>
            </a:r>
            <a:r>
              <a:rPr lang="en-ZA" i="1" dirty="0">
                <a:solidFill>
                  <a:srgbClr val="004821"/>
                </a:solidFill>
              </a:rPr>
              <a:t>see, </a:t>
            </a:r>
            <a:r>
              <a:rPr lang="he-IL" i="1" dirty="0">
                <a:solidFill>
                  <a:srgbClr val="004821"/>
                </a:solidFill>
              </a:rPr>
              <a:t>יהוה</a:t>
            </a:r>
            <a:r>
              <a:rPr lang="en-ZA" i="1" dirty="0">
                <a:solidFill>
                  <a:srgbClr val="004821"/>
                </a:solidFill>
              </a:rPr>
              <a:t> stood above it and said, “I am </a:t>
            </a:r>
            <a:r>
              <a:rPr lang="he-IL" i="1" dirty="0">
                <a:solidFill>
                  <a:srgbClr val="004821"/>
                </a:solidFill>
              </a:rPr>
              <a:t>יהוה</a:t>
            </a:r>
            <a:r>
              <a:rPr lang="en-ZA" i="1" dirty="0">
                <a:solidFill>
                  <a:srgbClr val="004821"/>
                </a:solidFill>
              </a:rPr>
              <a:t> Elohim of </a:t>
            </a:r>
            <a:r>
              <a:rPr lang="en-ZA" i="1" dirty="0" err="1">
                <a:solidFill>
                  <a:srgbClr val="004821"/>
                </a:solidFill>
              </a:rPr>
              <a:t>Aḇraham</a:t>
            </a:r>
            <a:r>
              <a:rPr lang="en-ZA" i="1" dirty="0">
                <a:solidFill>
                  <a:srgbClr val="004821"/>
                </a:solidFill>
              </a:rPr>
              <a:t> your father and the Elohim of </a:t>
            </a:r>
            <a:r>
              <a:rPr lang="en-ZA" i="1" dirty="0" err="1">
                <a:solidFill>
                  <a:srgbClr val="004821"/>
                </a:solidFill>
              </a:rPr>
              <a:t>Yitsḥaq</a:t>
            </a:r>
            <a:r>
              <a:rPr lang="en-ZA" i="1" dirty="0">
                <a:solidFill>
                  <a:srgbClr val="004821"/>
                </a:solidFill>
              </a:rPr>
              <a:t>. The land on which you are lying, I give it to you and your seed. </a:t>
            </a:r>
            <a:r>
              <a:rPr lang="en-US" b="1" i="1" dirty="0" smtClean="0">
                <a:solidFill>
                  <a:srgbClr val="004821"/>
                </a:solidFill>
              </a:rPr>
              <a:t>(</a:t>
            </a:r>
            <a:r>
              <a:rPr lang="en-US" b="1" i="1" dirty="0">
                <a:solidFill>
                  <a:srgbClr val="004821"/>
                </a:solidFill>
              </a:rPr>
              <a:t>Genesis 28:13</a:t>
            </a:r>
            <a:r>
              <a:rPr lang="en-US" b="1" i="1" dirty="0" smtClean="0">
                <a:solidFill>
                  <a:srgbClr val="004821"/>
                </a:solidFill>
              </a:rPr>
              <a:t>)</a:t>
            </a:r>
          </a:p>
          <a:p>
            <a:pPr>
              <a:lnSpc>
                <a:spcPts val="2300"/>
              </a:lnSpc>
            </a:pPr>
            <a:r>
              <a:rPr lang="en-ZA" b="1" dirty="0" smtClean="0"/>
              <a:t>RASHI:</a:t>
            </a:r>
            <a:r>
              <a:rPr lang="en-ZA" dirty="0" smtClean="0"/>
              <a:t> </a:t>
            </a:r>
            <a:r>
              <a:rPr lang="en-ZA" dirty="0" smtClean="0">
                <a:solidFill>
                  <a:srgbClr val="002060"/>
                </a:solidFill>
              </a:rPr>
              <a:t>“It </a:t>
            </a:r>
            <a:r>
              <a:rPr lang="en-ZA" dirty="0">
                <a:solidFill>
                  <a:srgbClr val="002060"/>
                </a:solidFill>
              </a:rPr>
              <a:t>is not written here, ‘(My name, </a:t>
            </a:r>
            <a:r>
              <a:rPr lang="he-IL" dirty="0">
                <a:solidFill>
                  <a:srgbClr val="002060"/>
                </a:solidFill>
              </a:rPr>
              <a:t>יהוה</a:t>
            </a:r>
            <a:r>
              <a:rPr lang="en-ZA" dirty="0" smtClean="0">
                <a:solidFill>
                  <a:srgbClr val="002060"/>
                </a:solidFill>
              </a:rPr>
              <a:t>) </a:t>
            </a:r>
            <a:r>
              <a:rPr lang="en-ZA" dirty="0">
                <a:solidFill>
                  <a:srgbClr val="002060"/>
                </a:solidFill>
              </a:rPr>
              <a:t>I did not make known to them’ but rather ‘(by the name</a:t>
            </a:r>
            <a:r>
              <a:rPr lang="en-ZA" dirty="0" smtClean="0">
                <a:solidFill>
                  <a:srgbClr val="002060"/>
                </a:solidFill>
              </a:rPr>
              <a:t>, </a:t>
            </a:r>
            <a:r>
              <a:rPr lang="he-IL" dirty="0">
                <a:solidFill>
                  <a:srgbClr val="002060"/>
                </a:solidFill>
              </a:rPr>
              <a:t>יהוה</a:t>
            </a:r>
            <a:r>
              <a:rPr lang="en-ZA" dirty="0" smtClean="0">
                <a:solidFill>
                  <a:srgbClr val="002060"/>
                </a:solidFill>
              </a:rPr>
              <a:t>) </a:t>
            </a:r>
            <a:r>
              <a:rPr lang="en-ZA" dirty="0">
                <a:solidFill>
                  <a:srgbClr val="002060"/>
                </a:solidFill>
              </a:rPr>
              <a:t>I was not known to them’ – meaning, I was not recognized by them in my attribute of ‘</a:t>
            </a:r>
            <a:r>
              <a:rPr lang="en-ZA" dirty="0" smtClean="0">
                <a:solidFill>
                  <a:srgbClr val="002060"/>
                </a:solidFill>
              </a:rPr>
              <a:t>keeping faith</a:t>
            </a:r>
            <a:r>
              <a:rPr lang="en-ZA" dirty="0">
                <a:solidFill>
                  <a:srgbClr val="002060"/>
                </a:solidFill>
              </a:rPr>
              <a:t>,’ by reason of which my name is </a:t>
            </a:r>
            <a:r>
              <a:rPr lang="en-ZA" dirty="0" smtClean="0">
                <a:solidFill>
                  <a:srgbClr val="002060"/>
                </a:solidFill>
              </a:rPr>
              <a:t>‘</a:t>
            </a:r>
            <a:r>
              <a:rPr lang="he-IL" dirty="0">
                <a:solidFill>
                  <a:srgbClr val="002060"/>
                </a:solidFill>
              </a:rPr>
              <a:t>יהוה</a:t>
            </a:r>
            <a:r>
              <a:rPr lang="en-ZA" dirty="0" smtClean="0">
                <a:solidFill>
                  <a:srgbClr val="002060"/>
                </a:solidFill>
              </a:rPr>
              <a:t>,’ </a:t>
            </a:r>
            <a:r>
              <a:rPr lang="en-ZA" dirty="0">
                <a:solidFill>
                  <a:srgbClr val="002060"/>
                </a:solidFill>
              </a:rPr>
              <a:t>namely that I am faithful to </a:t>
            </a:r>
            <a:r>
              <a:rPr lang="en-ZA" dirty="0" smtClean="0">
                <a:solidFill>
                  <a:srgbClr val="002060"/>
                </a:solidFill>
              </a:rPr>
              <a:t>fulfil </a:t>
            </a:r>
            <a:r>
              <a:rPr lang="en-ZA" dirty="0">
                <a:solidFill>
                  <a:srgbClr val="002060"/>
                </a:solidFill>
              </a:rPr>
              <a:t>My word, for </a:t>
            </a:r>
            <a:r>
              <a:rPr lang="en-ZA" dirty="0" smtClean="0">
                <a:solidFill>
                  <a:srgbClr val="002060"/>
                </a:solidFill>
              </a:rPr>
              <a:t>I made </a:t>
            </a:r>
            <a:r>
              <a:rPr lang="en-ZA" dirty="0">
                <a:solidFill>
                  <a:srgbClr val="002060"/>
                </a:solidFill>
              </a:rPr>
              <a:t>promises to them but I did not </a:t>
            </a:r>
            <a:r>
              <a:rPr lang="en-ZA" dirty="0" smtClean="0">
                <a:solidFill>
                  <a:srgbClr val="002060"/>
                </a:solidFill>
              </a:rPr>
              <a:t>fulfil </a:t>
            </a:r>
            <a:r>
              <a:rPr lang="en-ZA" dirty="0">
                <a:solidFill>
                  <a:srgbClr val="002060"/>
                </a:solidFill>
              </a:rPr>
              <a:t>them (during their lifetime</a:t>
            </a:r>
            <a:r>
              <a:rPr lang="en-ZA" dirty="0" smtClean="0">
                <a:solidFill>
                  <a:srgbClr val="002060"/>
                </a:solidFill>
              </a:rPr>
              <a:t>).”</a:t>
            </a:r>
            <a:endParaRPr lang="en-ZA" b="0" dirty="0"/>
          </a:p>
        </p:txBody>
      </p:sp>
      <p:sp>
        <p:nvSpPr>
          <p:cNvPr id="4" name="Slide Number Placeholder 3"/>
          <p:cNvSpPr>
            <a:spLocks noGrp="1"/>
          </p:cNvSpPr>
          <p:nvPr>
            <p:ph type="sldNum" sz="quarter" idx="12"/>
          </p:nvPr>
        </p:nvSpPr>
        <p:spPr/>
        <p:txBody>
          <a:bodyPr/>
          <a:lstStyle/>
          <a:p>
            <a:pPr>
              <a:defRPr/>
            </a:pPr>
            <a:r>
              <a:rPr lang="en-ZA" dirty="0" smtClean="0"/>
              <a:t> </a:t>
            </a: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a:t>
            </a:r>
            <a:r>
              <a:rPr lang="en-ZA" dirty="0" smtClean="0"/>
              <a:t>EL SHADDAI</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i="1" dirty="0" smtClean="0"/>
              <a:t>“</a:t>
            </a:r>
            <a:r>
              <a:rPr lang="en-ZA" i="1" dirty="0" smtClean="0"/>
              <a:t>El Shaddai” </a:t>
            </a:r>
            <a:r>
              <a:rPr lang="en-ZA" b="0" dirty="0" smtClean="0"/>
              <a:t>literally translates as “</a:t>
            </a:r>
            <a:r>
              <a:rPr lang="en-ZA" b="0" i="1" dirty="0" smtClean="0"/>
              <a:t>El”</a:t>
            </a:r>
            <a:r>
              <a:rPr lang="en-ZA" b="0" dirty="0" smtClean="0"/>
              <a:t> (Elohim, Mighty One, The Almighty) </a:t>
            </a:r>
            <a:r>
              <a:rPr lang="en-ZA" b="0" i="1" dirty="0" smtClean="0"/>
              <a:t>“Shaddai</a:t>
            </a:r>
            <a:r>
              <a:rPr lang="en-ZA" b="0" dirty="0" smtClean="0"/>
              <a:t>” (His Shad, Breast or Nursing is Dai, Enough). </a:t>
            </a:r>
            <a:r>
              <a:rPr lang="en-US" b="0" dirty="0" smtClean="0"/>
              <a:t>El </a:t>
            </a:r>
            <a:r>
              <a:rPr lang="en-US" b="0" dirty="0" err="1" smtClean="0"/>
              <a:t>Shaddai</a:t>
            </a:r>
            <a:r>
              <a:rPr lang="en-US" b="0" dirty="0" smtClean="0"/>
              <a:t> (God the All Sufficient) reveals the maternal quality of God’s character as nurturer, comforter, and sustainer of life-giving nourishment, since it relates to the Hebrew word for a woman’s breast.  </a:t>
            </a:r>
            <a:r>
              <a:rPr lang="en-ZA" b="0" dirty="0" smtClean="0"/>
              <a:t>You could say that in and by His Mightiness He sustains us. </a:t>
            </a:r>
          </a:p>
          <a:p>
            <a:pPr algn="just">
              <a:lnSpc>
                <a:spcPts val="2500"/>
              </a:lnSpc>
            </a:pPr>
            <a:r>
              <a:rPr lang="en-ZA" b="0" dirty="0" smtClean="0"/>
              <a:t>In this revealing of Himself, </a:t>
            </a:r>
            <a:r>
              <a:rPr lang="he-IL" b="0" dirty="0" smtClean="0"/>
              <a:t>יהוה</a:t>
            </a:r>
            <a:r>
              <a:rPr lang="en-ZA" b="0" dirty="0" smtClean="0"/>
              <a:t> is showing the patriarchs, and us, that as Elohim, (the Name that denotes His Power, Severity and Judgment) He sustains us and meets our every need, even though He remains invisible. This revelation of Himself is evident in the creation and sustaining of all His creation throughout </a:t>
            </a:r>
            <a:r>
              <a:rPr lang="en-ZA" b="0" dirty="0" smtClean="0"/>
              <a:t>Genesis. </a:t>
            </a:r>
          </a:p>
          <a:p>
            <a:pPr algn="just">
              <a:lnSpc>
                <a:spcPts val="2500"/>
              </a:lnSpc>
            </a:pPr>
            <a:r>
              <a:rPr lang="en-ZA" dirty="0" smtClean="0"/>
              <a:t>R</a:t>
            </a:r>
            <a:r>
              <a:rPr lang="en-ZA" b="0" dirty="0" smtClean="0"/>
              <a:t>ABBI HIRSCH puts </a:t>
            </a:r>
            <a:r>
              <a:rPr lang="en-ZA" b="0" dirty="0" smtClean="0"/>
              <a:t>it, </a:t>
            </a:r>
            <a:r>
              <a:rPr lang="en-ZA" b="0" i="1" dirty="0" smtClean="0">
                <a:solidFill>
                  <a:srgbClr val="002060"/>
                </a:solidFill>
              </a:rPr>
              <a:t>“Elohim works in and through Nature. He is the invisible cause of all that is observable and visible.</a:t>
            </a:r>
            <a:r>
              <a:rPr lang="en-ZA" b="0" dirty="0" smtClean="0">
                <a:solidFill>
                  <a:srgbClr val="002060"/>
                </a:solidFill>
              </a:rPr>
              <a:t>” </a:t>
            </a:r>
            <a:r>
              <a:rPr lang="en-ZA" b="0" dirty="0" smtClean="0"/>
              <a:t>The miracles that El Shaddai did for </a:t>
            </a:r>
            <a:r>
              <a:rPr lang="en-ZA" b="0" dirty="0" smtClean="0"/>
              <a:t>Abraham</a:t>
            </a:r>
            <a:r>
              <a:rPr lang="en-ZA" b="0" dirty="0" smtClean="0"/>
              <a:t>, </a:t>
            </a:r>
            <a:r>
              <a:rPr lang="en-ZA" b="0" dirty="0" smtClean="0"/>
              <a:t>Isaac </a:t>
            </a:r>
            <a:r>
              <a:rPr lang="en-ZA" b="0" dirty="0" smtClean="0"/>
              <a:t>and </a:t>
            </a:r>
            <a:r>
              <a:rPr lang="en-ZA" b="0" dirty="0" smtClean="0"/>
              <a:t>Jacob </a:t>
            </a:r>
            <a:r>
              <a:rPr lang="en-ZA" b="0" dirty="0" smtClean="0"/>
              <a:t>were done in a secret or hidden way within nature. </a:t>
            </a:r>
            <a:endParaRPr lang="en-ZA" b="0" dirty="0"/>
          </a:p>
        </p:txBody>
      </p:sp>
      <p:sp>
        <p:nvSpPr>
          <p:cNvPr id="4" name="Slide Number Placeholder 3"/>
          <p:cNvSpPr>
            <a:spLocks noGrp="1"/>
          </p:cNvSpPr>
          <p:nvPr>
            <p:ph type="sldNum" sz="quarter" idx="12"/>
          </p:nvPr>
        </p:nvSpPr>
        <p:spPr/>
        <p:txBody>
          <a:bodyPr/>
          <a:lstStyle/>
          <a:p>
            <a:pPr>
              <a:defRPr/>
            </a:pPr>
            <a:r>
              <a:rPr lang="en-ZA" dirty="0" smtClean="0"/>
              <a:t> </a:t>
            </a:r>
            <a:fld id="{715B7D16-8FAD-4D2D-B977-107333E7495D}" type="slidenum">
              <a:rPr lang="en-ZA" smtClean="0"/>
              <a:pPr>
                <a:defRPr/>
              </a:pPr>
              <a:t>9</a:t>
            </a:fld>
            <a:endParaRPr lang="en-ZA" dirty="0"/>
          </a:p>
        </p:txBody>
      </p:sp>
    </p:spTree>
    <p:extLst>
      <p:ext uri="{BB962C8B-B14F-4D97-AF65-F5344CB8AC3E}">
        <p14:creationId xmlns:p14="http://schemas.microsoft.com/office/powerpoint/2010/main" val="4083146766"/>
      </p:ext>
    </p:extLst>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36207</TotalTime>
  <Words>8113</Words>
  <Application>Microsoft Office PowerPoint</Application>
  <PresentationFormat>On-screen Show (4:3)</PresentationFormat>
  <Paragraphs>314</Paragraphs>
  <Slides>50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Times New Roman</vt:lpstr>
      <vt:lpstr>Wingdings</vt:lpstr>
      <vt:lpstr>Office Theme</vt:lpstr>
      <vt:lpstr>PowerPoint Presentation</vt:lpstr>
      <vt:lpstr>RECOGNITION</vt:lpstr>
      <vt:lpstr>VA’ERA “I appeared”</vt:lpstr>
      <vt:lpstr>FROM BAD TO WORSE</vt:lpstr>
      <vt:lpstr>COMMENTRY</vt:lpstr>
      <vt:lpstr>MY NAME</vt:lpstr>
      <vt:lpstr>SHEMOT 6:3</vt:lpstr>
      <vt:lpstr>​ יהוה EQUALS FAITHFUL</vt:lpstr>
      <vt:lpstr>​EL SHADDAI</vt:lpstr>
      <vt:lpstr>יהוה REVEALED</vt:lpstr>
      <vt:lpstr>WHY IS THIS IMPORTANT?</vt:lpstr>
      <vt:lpstr>NECHAMA LEIBOWITZ</vt:lpstr>
      <vt:lpstr> יהוה ANSWER</vt:lpstr>
      <vt:lpstr>HASHEM CONCEALED</vt:lpstr>
      <vt:lpstr>I WILL </vt:lpstr>
      <vt:lpstr>REDEMPTION</vt:lpstr>
      <vt:lpstr>REDEEMER</vt:lpstr>
      <vt:lpstr>RENEWED COVENANT</vt:lpstr>
      <vt:lpstr>COMING OF יהושע</vt:lpstr>
      <vt:lpstr>LISTEN</vt:lpstr>
      <vt:lpstr>ATTACHED TO THE CAPTOR</vt:lpstr>
      <vt:lpstr>LEVI</vt:lpstr>
      <vt:lpstr>THE SONS</vt:lpstr>
      <vt:lpstr>MEANING BEHIND THEIR NAMES</vt:lpstr>
      <vt:lpstr>UNCIRCUMCISED MOUTH</vt:lpstr>
      <vt:lpstr>MOSES AS GOD</vt:lpstr>
      <vt:lpstr>WHEN PHARAOH SPEAKS</vt:lpstr>
      <vt:lpstr>MAGICIANS</vt:lpstr>
      <vt:lpstr>THE MESSAGE</vt:lpstr>
      <vt:lpstr>DANIEL</vt:lpstr>
      <vt:lpstr>ENCOURAGEMENT</vt:lpstr>
      <vt:lpstr>SIDE NOTE</vt:lpstr>
      <vt:lpstr>SERPENT</vt:lpstr>
      <vt:lpstr>WATER INTO BLOOD</vt:lpstr>
      <vt:lpstr>FROGS</vt:lpstr>
      <vt:lpstr>PINCHING LICE</vt:lpstr>
      <vt:lpstr>FIRST THREE PLAQUES</vt:lpstr>
      <vt:lpstr>INSECTS</vt:lpstr>
      <vt:lpstr>LIVESTOCK</vt:lpstr>
      <vt:lpstr>BOILS OR BLISTERS</vt:lpstr>
      <vt:lpstr>KEPT ALIVE TO REVEAL יהוה</vt:lpstr>
      <vt:lpstr>HAILSTORM</vt:lpstr>
      <vt:lpstr>STAND BEFORE</vt:lpstr>
      <vt:lpstr>GO TO</vt:lpstr>
      <vt:lpstr>WITHOUT WARNING</vt:lpstr>
      <vt:lpstr>Rav BAZAK</vt:lpstr>
      <vt:lpstr>HARDENED</vt:lpstr>
      <vt:lpstr>END TIMES</vt:lpstr>
      <vt:lpstr>CLEAN AND UNCLEAN</vt:lpstr>
      <vt:lpstr>ISAIAH 66</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962</cp:revision>
  <dcterms:created xsi:type="dcterms:W3CDTF">2010-10-31T07:41:47Z</dcterms:created>
  <dcterms:modified xsi:type="dcterms:W3CDTF">2014-10-18T11:44:46Z</dcterms:modified>
</cp:coreProperties>
</file>